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6858000" cy="9906000" type="A4"/>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1" autoAdjust="0"/>
    <p:restoredTop sz="94660"/>
  </p:normalViewPr>
  <p:slideViewPr>
    <p:cSldViewPr>
      <p:cViewPr>
        <p:scale>
          <a:sx n="100" d="100"/>
          <a:sy n="100" d="100"/>
        </p:scale>
        <p:origin x="-450" y="3528"/>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9302" cy="496427"/>
          </a:xfrm>
          <a:prstGeom prst="rect">
            <a:avLst/>
          </a:prstGeom>
          <a:noFill/>
          <a:ln w="9525">
            <a:noFill/>
            <a:miter lim="800000"/>
            <a:headEnd/>
            <a:tailEnd/>
          </a:ln>
          <a:effectLst/>
        </p:spPr>
        <p:txBody>
          <a:bodyPr vert="horz" wrap="square" lIns="88331" tIns="44166" rIns="88331" bIns="44166" numCol="1" anchor="t" anchorCtr="0" compatLnSpc="1">
            <a:prstTxWarp prst="textNoShape">
              <a:avLst/>
            </a:prstTxWarp>
          </a:bodyPr>
          <a:lstStyle>
            <a:lvl1pPr>
              <a:defRPr sz="1200"/>
            </a:lvl1pPr>
          </a:lstStyle>
          <a:p>
            <a:endParaRPr lang="en-US" altLang="ja-JP"/>
          </a:p>
        </p:txBody>
      </p:sp>
      <p:sp>
        <p:nvSpPr>
          <p:cNvPr id="4099" name="Rectangle 3"/>
          <p:cNvSpPr>
            <a:spLocks noGrp="1" noChangeArrowheads="1"/>
          </p:cNvSpPr>
          <p:nvPr>
            <p:ph type="dt" idx="1"/>
          </p:nvPr>
        </p:nvSpPr>
        <p:spPr bwMode="auto">
          <a:xfrm>
            <a:off x="3854790" y="1"/>
            <a:ext cx="2949302" cy="496427"/>
          </a:xfrm>
          <a:prstGeom prst="rect">
            <a:avLst/>
          </a:prstGeom>
          <a:noFill/>
          <a:ln w="9525">
            <a:noFill/>
            <a:miter lim="800000"/>
            <a:headEnd/>
            <a:tailEnd/>
          </a:ln>
          <a:effectLst/>
        </p:spPr>
        <p:txBody>
          <a:bodyPr vert="horz" wrap="square" lIns="88331" tIns="44166" rIns="88331" bIns="44166" numCol="1" anchor="t" anchorCtr="0" compatLnSpc="1">
            <a:prstTxWarp prst="textNoShape">
              <a:avLst/>
            </a:prstTxWarp>
          </a:bodyPr>
          <a:lstStyle>
            <a:lvl1pPr algn="r">
              <a:defRPr sz="1200"/>
            </a:lvl1pPr>
          </a:lstStyle>
          <a:p>
            <a:endParaRPr lang="en-US" altLang="ja-JP"/>
          </a:p>
        </p:txBody>
      </p:sp>
      <p:sp>
        <p:nvSpPr>
          <p:cNvPr id="4100" name="Rectangle 4"/>
          <p:cNvSpPr>
            <a:spLocks noRot="1" noChangeArrowheads="1" noTextEdit="1"/>
          </p:cNvSpPr>
          <p:nvPr>
            <p:ph type="sldImg" idx="2"/>
          </p:nvPr>
        </p:nvSpPr>
        <p:spPr bwMode="auto">
          <a:xfrm>
            <a:off x="2114550" y="746125"/>
            <a:ext cx="2576513" cy="37258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0258" y="4720684"/>
            <a:ext cx="5445099" cy="4472471"/>
          </a:xfrm>
          <a:prstGeom prst="rect">
            <a:avLst/>
          </a:prstGeom>
          <a:noFill/>
          <a:ln w="9525">
            <a:noFill/>
            <a:miter lim="800000"/>
            <a:headEnd/>
            <a:tailEnd/>
          </a:ln>
          <a:effectLst/>
        </p:spPr>
        <p:txBody>
          <a:bodyPr vert="horz" wrap="square" lIns="88331" tIns="44166" rIns="88331" bIns="4416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6"/>
          <p:cNvSpPr>
            <a:spLocks noGrp="1" noChangeArrowheads="1"/>
          </p:cNvSpPr>
          <p:nvPr>
            <p:ph type="ftr" sz="quarter" idx="4"/>
          </p:nvPr>
        </p:nvSpPr>
        <p:spPr bwMode="auto">
          <a:xfrm>
            <a:off x="0" y="9441369"/>
            <a:ext cx="2949302" cy="496427"/>
          </a:xfrm>
          <a:prstGeom prst="rect">
            <a:avLst/>
          </a:prstGeom>
          <a:noFill/>
          <a:ln w="9525">
            <a:noFill/>
            <a:miter lim="800000"/>
            <a:headEnd/>
            <a:tailEnd/>
          </a:ln>
          <a:effectLst/>
        </p:spPr>
        <p:txBody>
          <a:bodyPr vert="horz" wrap="square" lIns="88331" tIns="44166" rIns="88331" bIns="44166" numCol="1" anchor="b" anchorCtr="0" compatLnSpc="1">
            <a:prstTxWarp prst="textNoShape">
              <a:avLst/>
            </a:prstTxWarp>
          </a:bodyPr>
          <a:lstStyle>
            <a:lvl1pPr>
              <a:defRPr sz="1200"/>
            </a:lvl1pPr>
          </a:lstStyle>
          <a:p>
            <a:endParaRPr lang="en-US" altLang="ja-JP"/>
          </a:p>
        </p:txBody>
      </p:sp>
      <p:sp>
        <p:nvSpPr>
          <p:cNvPr id="4103" name="Rectangle 7"/>
          <p:cNvSpPr>
            <a:spLocks noGrp="1" noChangeArrowheads="1"/>
          </p:cNvSpPr>
          <p:nvPr>
            <p:ph type="sldNum" sz="quarter" idx="5"/>
          </p:nvPr>
        </p:nvSpPr>
        <p:spPr bwMode="auto">
          <a:xfrm>
            <a:off x="3854790" y="9441369"/>
            <a:ext cx="2949302" cy="496427"/>
          </a:xfrm>
          <a:prstGeom prst="rect">
            <a:avLst/>
          </a:prstGeom>
          <a:noFill/>
          <a:ln w="9525">
            <a:noFill/>
            <a:miter lim="800000"/>
            <a:headEnd/>
            <a:tailEnd/>
          </a:ln>
          <a:effectLst/>
        </p:spPr>
        <p:txBody>
          <a:bodyPr vert="horz" wrap="square" lIns="88331" tIns="44166" rIns="88331" bIns="44166" numCol="1" anchor="b" anchorCtr="0" compatLnSpc="1">
            <a:prstTxWarp prst="textNoShape">
              <a:avLst/>
            </a:prstTxWarp>
          </a:bodyPr>
          <a:lstStyle>
            <a:lvl1pPr algn="r">
              <a:defRPr sz="1200"/>
            </a:lvl1pPr>
          </a:lstStyle>
          <a:p>
            <a:fld id="{5A68978C-AFE4-427D-8D2D-622928A0C7EC}"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9E573-7979-4269-AA6A-5528C3FAD62B}" type="slidenum">
              <a:rPr lang="en-US" altLang="ja-JP"/>
              <a:pPr/>
              <a:t>1</a:t>
            </a:fld>
            <a:endParaRPr lang="en-US" altLang="ja-JP"/>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D526D-F0B7-46DF-BC14-370CED7A74AB}" type="slidenum">
              <a:rPr lang="en-US" altLang="ja-JP"/>
              <a:pPr/>
              <a:t>2</a:t>
            </a:fld>
            <a:endParaRPr lang="en-US" altLang="ja-JP"/>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03D5C23-015D-4CE0-A008-E0DB222FE693}" type="slidenum">
              <a:rPr lang="en-US" altLang="ja-JP"/>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3AEF640-C298-453B-A54B-07A3AF53A4B2}"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0" y="396875"/>
            <a:ext cx="4476750" cy="84518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C38BFC7-D9BE-4F07-93C1-D23AD8974812}"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07C90E6-0707-4241-B528-DCB362B07D55}"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A487385-9A3C-4FD2-9C11-90B0AB1596E1}"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1D419AF-F3FE-4B1B-8C24-45F89B49E2D5}"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0C78B4B7-9409-4AD4-ADD9-358345D78CE4}"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5A2191BF-A4A1-4515-B966-4D791AC2258C}"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3F767496-9D43-4983-859F-C06B10C6CFD7}"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915A8AFE-38A1-4246-8EE5-487CBF642C5B}"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6B8BCA8F-583B-40DB-B4AE-9B42499E24F4}"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342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2343150" y="9020175"/>
            <a:ext cx="21717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4914900" y="9020175"/>
            <a:ext cx="1600200" cy="68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3464B8-F151-4D5D-9BDC-04ED22C7C028}" type="slidenum">
              <a:rPr lang="en-US" altLang="ja-JP"/>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115888" y="15875"/>
            <a:ext cx="3338512" cy="9906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3571875" y="0"/>
            <a:ext cx="2063750" cy="99060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4797425" y="2073275"/>
            <a:ext cx="1944688" cy="1330325"/>
          </a:xfrm>
          <a:prstGeom prst="rect">
            <a:avLst/>
          </a:prstGeom>
          <a:noFill/>
          <a:ln w="9525">
            <a:solidFill>
              <a:schemeClr val="bg2"/>
            </a:solidFill>
            <a:miter lim="800000"/>
            <a:headEnd/>
            <a:tailEnd/>
          </a:ln>
          <a:effectLst>
            <a:outerShdw dist="107763" dir="2700000" algn="ctr" rotWithShape="0">
              <a:schemeClr val="bg2">
                <a:alpha val="50000"/>
              </a:schemeClr>
            </a:outerShdw>
          </a:effectLst>
        </p:spPr>
      </p:pic>
      <p:pic>
        <p:nvPicPr>
          <p:cNvPr id="2055" name="Picture 7"/>
          <p:cNvPicPr>
            <a:picLocks noChangeAspect="1" noChangeArrowheads="1"/>
          </p:cNvPicPr>
          <p:nvPr/>
        </p:nvPicPr>
        <p:blipFill>
          <a:blip r:embed="rId6" cstate="print"/>
          <a:srcRect/>
          <a:stretch>
            <a:fillRect/>
          </a:stretch>
        </p:blipFill>
        <p:spPr bwMode="auto">
          <a:xfrm>
            <a:off x="4797425" y="4448175"/>
            <a:ext cx="1933575" cy="2322513"/>
          </a:xfrm>
          <a:prstGeom prst="rect">
            <a:avLst/>
          </a:prstGeom>
          <a:noFill/>
          <a:ln w="9525">
            <a:solidFill>
              <a:schemeClr val="bg2"/>
            </a:solidFill>
            <a:miter lim="800000"/>
            <a:headEnd/>
            <a:tailEnd/>
          </a:ln>
          <a:effectLst>
            <a:outerShdw dist="107763" dir="2700000" algn="ctr" rotWithShape="0">
              <a:schemeClr val="bg2">
                <a:alpha val="50000"/>
              </a:schemeClr>
            </a:outerShdw>
          </a:effectLst>
        </p:spPr>
      </p:pic>
      <p:pic>
        <p:nvPicPr>
          <p:cNvPr id="2056" name="Picture 8"/>
          <p:cNvPicPr>
            <a:picLocks noChangeAspect="1" noChangeArrowheads="1"/>
          </p:cNvPicPr>
          <p:nvPr/>
        </p:nvPicPr>
        <p:blipFill>
          <a:blip r:embed="rId7" cstate="print"/>
          <a:srcRect/>
          <a:stretch>
            <a:fillRect/>
          </a:stretch>
        </p:blipFill>
        <p:spPr bwMode="auto">
          <a:xfrm>
            <a:off x="4868863" y="7185025"/>
            <a:ext cx="1879600" cy="2282825"/>
          </a:xfrm>
          <a:prstGeom prst="rect">
            <a:avLst/>
          </a:prstGeom>
          <a:noFill/>
          <a:ln w="9525">
            <a:solidFill>
              <a:schemeClr val="bg2"/>
            </a:solidFill>
            <a:miter lim="800000"/>
            <a:headEnd/>
            <a:tailEnd/>
          </a:ln>
          <a:effectLst>
            <a:outerShdw dist="107763" dir="2700000" algn="ctr" rotWithShape="0">
              <a:schemeClr val="bg2">
                <a:alpha val="50000"/>
              </a:schemeClr>
            </a:outerShdw>
          </a:effectLst>
        </p:spPr>
      </p:pic>
      <p:sp>
        <p:nvSpPr>
          <p:cNvPr id="2057" name="Rectangle 9"/>
          <p:cNvSpPr>
            <a:spLocks noChangeArrowheads="1"/>
          </p:cNvSpPr>
          <p:nvPr/>
        </p:nvSpPr>
        <p:spPr bwMode="auto">
          <a:xfrm>
            <a:off x="6092825" y="128588"/>
            <a:ext cx="647700" cy="576262"/>
          </a:xfrm>
          <a:prstGeom prst="rect">
            <a:avLst/>
          </a:prstGeom>
          <a:solidFill>
            <a:schemeClr val="bg1"/>
          </a:solidFill>
          <a:ln w="28575">
            <a:solidFill>
              <a:schemeClr val="bg2"/>
            </a:solidFill>
            <a:miter lim="800000"/>
            <a:headEnd/>
            <a:tailEnd/>
          </a:ln>
          <a:effectLst/>
        </p:spPr>
        <p:txBody>
          <a:bodyPr wrap="none" anchor="ctr"/>
          <a:lstStyle/>
          <a:p>
            <a:pPr algn="ctr"/>
            <a:r>
              <a:rPr lang="en-US" altLang="ja-JP" sz="1600">
                <a:solidFill>
                  <a:schemeClr val="bg2"/>
                </a:solidFill>
                <a:latin typeface="HGP創英ﾌﾟﾚｾﾞﾝｽEB" pitchFamily="18" charset="-128"/>
                <a:ea typeface="HGP創英ﾌﾟﾚｾﾞﾝｽEB" pitchFamily="18" charset="-128"/>
              </a:rPr>
              <a:t>23</a:t>
            </a:r>
            <a:r>
              <a:rPr lang="ja-JP" altLang="en-US" sz="1600">
                <a:solidFill>
                  <a:schemeClr val="bg2"/>
                </a:solidFill>
                <a:latin typeface="HGP創英ﾌﾟﾚｾﾞﾝｽEB" pitchFamily="18" charset="-128"/>
                <a:ea typeface="HGP創英ﾌﾟﾚｾﾞﾝｽEB" pitchFamily="18" charset="-128"/>
              </a:rPr>
              <a:t>区</a:t>
            </a:r>
          </a:p>
          <a:p>
            <a:pPr algn="ctr"/>
            <a:r>
              <a:rPr lang="ja-JP" altLang="en-US" sz="1600">
                <a:solidFill>
                  <a:schemeClr val="bg2"/>
                </a:solidFill>
                <a:latin typeface="HGP創英ﾌﾟﾚｾﾞﾝｽEB" pitchFamily="18" charset="-128"/>
                <a:ea typeface="HGP創英ﾌﾟﾚｾﾞﾝｽEB" pitchFamily="18" charset="-128"/>
              </a:rPr>
              <a:t>限定</a:t>
            </a:r>
          </a:p>
        </p:txBody>
      </p:sp>
      <p:sp>
        <p:nvSpPr>
          <p:cNvPr id="2058" name="Rectangle 10"/>
          <p:cNvSpPr>
            <a:spLocks noChangeArrowheads="1"/>
          </p:cNvSpPr>
          <p:nvPr/>
        </p:nvSpPr>
        <p:spPr bwMode="auto">
          <a:xfrm>
            <a:off x="6092825" y="847725"/>
            <a:ext cx="647700" cy="576263"/>
          </a:xfrm>
          <a:prstGeom prst="rect">
            <a:avLst/>
          </a:prstGeom>
          <a:solidFill>
            <a:schemeClr val="bg1"/>
          </a:solidFill>
          <a:ln w="28575">
            <a:solidFill>
              <a:schemeClr val="bg2"/>
            </a:solidFill>
            <a:miter lim="800000"/>
            <a:headEnd/>
            <a:tailEnd/>
          </a:ln>
          <a:effectLst/>
        </p:spPr>
        <p:txBody>
          <a:bodyPr wrap="none" anchor="ctr"/>
          <a:lstStyle/>
          <a:p>
            <a:pPr algn="ctr"/>
            <a:r>
              <a:rPr lang="ja-JP" altLang="en-US" sz="1600">
                <a:solidFill>
                  <a:schemeClr val="bg2"/>
                </a:solidFill>
                <a:latin typeface="HGP創英ﾌﾟﾚｾﾞﾝｽEB" pitchFamily="18" charset="-128"/>
                <a:ea typeface="HGP創英ﾌﾟﾚｾﾞﾝｽEB" pitchFamily="18" charset="-128"/>
              </a:rPr>
              <a:t>返却</a:t>
            </a:r>
          </a:p>
          <a:p>
            <a:pPr algn="ctr"/>
            <a:r>
              <a:rPr lang="ja-JP" altLang="en-US" sz="1600">
                <a:solidFill>
                  <a:schemeClr val="bg2"/>
                </a:solidFill>
                <a:latin typeface="HGP創英ﾌﾟﾚｾﾞﾝｽEB" pitchFamily="18" charset="-128"/>
                <a:ea typeface="HGP創英ﾌﾟﾚｾﾞﾝｽEB" pitchFamily="18" charset="-128"/>
              </a:rPr>
              <a:t>自由</a:t>
            </a:r>
          </a:p>
        </p:txBody>
      </p:sp>
      <p:sp>
        <p:nvSpPr>
          <p:cNvPr id="2059" name="Rectangle 11"/>
          <p:cNvSpPr>
            <a:spLocks noChangeArrowheads="1"/>
          </p:cNvSpPr>
          <p:nvPr/>
        </p:nvSpPr>
        <p:spPr bwMode="auto">
          <a:xfrm>
            <a:off x="0" y="0"/>
            <a:ext cx="1125538" cy="200025"/>
          </a:xfrm>
          <a:prstGeom prst="rect">
            <a:avLst/>
          </a:prstGeom>
          <a:solidFill>
            <a:schemeClr val="bg1"/>
          </a:solidFill>
          <a:ln w="9525">
            <a:noFill/>
            <a:miter lim="800000"/>
            <a:headEnd/>
            <a:tailEnd/>
          </a:ln>
          <a:effectLst/>
        </p:spPr>
        <p:txBody>
          <a:bodyPr wrap="none" anchor="ctr"/>
          <a:lstStyle/>
          <a:p>
            <a:pPr algn="ctr"/>
            <a:endParaRPr lang="ja-JP" altLang="ja-JP"/>
          </a:p>
        </p:txBody>
      </p:sp>
      <p:sp>
        <p:nvSpPr>
          <p:cNvPr id="2060" name="Text Box 12"/>
          <p:cNvSpPr txBox="1">
            <a:spLocks noChangeArrowheads="1"/>
          </p:cNvSpPr>
          <p:nvPr/>
        </p:nvSpPr>
        <p:spPr bwMode="auto">
          <a:xfrm>
            <a:off x="5880100" y="1455738"/>
            <a:ext cx="1004888" cy="184150"/>
          </a:xfrm>
          <a:prstGeom prst="rect">
            <a:avLst/>
          </a:prstGeom>
          <a:noFill/>
          <a:ln w="9525">
            <a:noFill/>
            <a:miter lim="800000"/>
            <a:headEnd/>
            <a:tailEnd/>
          </a:ln>
          <a:effectLst/>
        </p:spPr>
        <p:txBody>
          <a:bodyPr wrap="none">
            <a:spAutoFit/>
          </a:bodyPr>
          <a:lstStyle/>
          <a:p>
            <a:r>
              <a:rPr lang="en-US" altLang="ja-JP" sz="600">
                <a:solidFill>
                  <a:schemeClr val="bg2"/>
                </a:solidFill>
              </a:rPr>
              <a:t>※</a:t>
            </a:r>
            <a:r>
              <a:rPr lang="ja-JP" altLang="en-US" sz="600">
                <a:solidFill>
                  <a:schemeClr val="bg2"/>
                </a:solidFill>
              </a:rPr>
              <a:t>最低利用期間制限無し</a:t>
            </a:r>
          </a:p>
        </p:txBody>
      </p:sp>
      <p:sp>
        <p:nvSpPr>
          <p:cNvPr id="2062" name="Text Box 14"/>
          <p:cNvSpPr txBox="1">
            <a:spLocks noChangeArrowheads="1"/>
          </p:cNvSpPr>
          <p:nvPr/>
        </p:nvSpPr>
        <p:spPr bwMode="auto">
          <a:xfrm>
            <a:off x="44450" y="-15875"/>
            <a:ext cx="2851150" cy="244475"/>
          </a:xfrm>
          <a:prstGeom prst="rect">
            <a:avLst/>
          </a:prstGeom>
          <a:noFill/>
          <a:ln w="9525">
            <a:noFill/>
            <a:miter lim="800000"/>
            <a:headEnd/>
            <a:tailEnd/>
          </a:ln>
          <a:effectLst/>
        </p:spPr>
        <p:txBody>
          <a:bodyPr wrap="none">
            <a:spAutoFit/>
          </a:bodyPr>
          <a:lstStyle/>
          <a:p>
            <a:r>
              <a:rPr lang="ja-JP" altLang="en-US" sz="1000">
                <a:ea typeface="HG創英ﾌﾟﾚｾﾞﾝｽEB" pitchFamily="17" charset="-128"/>
              </a:rPr>
              <a:t>設置申込は弊社担当まで、いつでもお気軽に！</a:t>
            </a:r>
          </a:p>
        </p:txBody>
      </p:sp>
      <p:sp>
        <p:nvSpPr>
          <p:cNvPr id="2063" name="Text Box 15"/>
          <p:cNvSpPr txBox="1">
            <a:spLocks noChangeArrowheads="1"/>
          </p:cNvSpPr>
          <p:nvPr/>
        </p:nvSpPr>
        <p:spPr bwMode="auto">
          <a:xfrm>
            <a:off x="2060575" y="5240338"/>
            <a:ext cx="1379538" cy="214312"/>
          </a:xfrm>
          <a:prstGeom prst="rect">
            <a:avLst/>
          </a:prstGeom>
          <a:noFill/>
          <a:ln w="9525">
            <a:noFill/>
            <a:miter lim="800000"/>
            <a:headEnd/>
            <a:tailEnd/>
          </a:ln>
          <a:effectLst/>
        </p:spPr>
        <p:txBody>
          <a:bodyPr wrap="none">
            <a:spAutoFit/>
          </a:bodyPr>
          <a:lstStyle/>
          <a:p>
            <a:r>
              <a:rPr lang="en-US" altLang="ja-JP" sz="800">
                <a:solidFill>
                  <a:srgbClr val="FF0000"/>
                </a:solidFill>
              </a:rPr>
              <a:t>※</a:t>
            </a:r>
            <a:r>
              <a:rPr lang="ja-JP" altLang="en-US" sz="800">
                <a:solidFill>
                  <a:srgbClr val="FF0000"/>
                </a:solidFill>
              </a:rPr>
              <a:t>下の台はオプションです。</a:t>
            </a:r>
          </a:p>
        </p:txBody>
      </p:sp>
      <p:sp>
        <p:nvSpPr>
          <p:cNvPr id="2064" name="Text Box 16"/>
          <p:cNvSpPr txBox="1">
            <a:spLocks noChangeArrowheads="1"/>
          </p:cNvSpPr>
          <p:nvPr/>
        </p:nvSpPr>
        <p:spPr bwMode="auto">
          <a:xfrm>
            <a:off x="5013325" y="9569450"/>
            <a:ext cx="1676400" cy="336550"/>
          </a:xfrm>
          <a:prstGeom prst="rect">
            <a:avLst/>
          </a:prstGeom>
          <a:noFill/>
          <a:ln w="9525">
            <a:noFill/>
            <a:miter lim="800000"/>
            <a:headEnd/>
            <a:tailEnd/>
          </a:ln>
          <a:effectLst/>
        </p:spPr>
        <p:txBody>
          <a:bodyPr wrap="none">
            <a:spAutoFit/>
          </a:bodyPr>
          <a:lstStyle/>
          <a:p>
            <a:r>
              <a:rPr lang="en-US" altLang="ja-JP" sz="800">
                <a:solidFill>
                  <a:srgbClr val="FF0000"/>
                </a:solidFill>
              </a:rPr>
              <a:t>※</a:t>
            </a:r>
            <a:r>
              <a:rPr lang="ja-JP" altLang="en-US" sz="800">
                <a:solidFill>
                  <a:srgbClr val="FF0000"/>
                </a:solidFill>
              </a:rPr>
              <a:t>上記商品はあくまでも一例です。</a:t>
            </a:r>
          </a:p>
          <a:p>
            <a:r>
              <a:rPr lang="ja-JP" altLang="en-US" sz="800">
                <a:solidFill>
                  <a:srgbClr val="FF0000"/>
                </a:solidFill>
              </a:rPr>
              <a:t>　　季節によって変更があります。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404813" y="488950"/>
            <a:ext cx="2746375" cy="3168650"/>
          </a:xfrm>
          <a:prstGeom prst="rect">
            <a:avLst/>
          </a:prstGeom>
          <a:noFill/>
          <a:ln w="9525">
            <a:solidFill>
              <a:schemeClr val="bg2"/>
            </a:solid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3357563" y="2144713"/>
            <a:ext cx="1130300" cy="1512887"/>
          </a:xfrm>
          <a:prstGeom prst="rect">
            <a:avLst/>
          </a:prstGeom>
          <a:noFill/>
          <a:ln w="9525">
            <a:solidFill>
              <a:schemeClr val="bg2"/>
            </a:solidFill>
            <a:miter lim="800000"/>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3357563" y="488950"/>
            <a:ext cx="1128712" cy="1511300"/>
          </a:xfrm>
          <a:prstGeom prst="rect">
            <a:avLst/>
          </a:prstGeom>
          <a:noFill/>
          <a:ln w="9525">
            <a:solidFill>
              <a:schemeClr val="bg2"/>
            </a:solidFill>
            <a:miter lim="800000"/>
            <a:headEnd/>
            <a:tailEnd/>
          </a:ln>
          <a:effectLst/>
        </p:spPr>
      </p:pic>
      <p:sp>
        <p:nvSpPr>
          <p:cNvPr id="3079" name="Text Box 7"/>
          <p:cNvSpPr txBox="1">
            <a:spLocks noChangeArrowheads="1"/>
          </p:cNvSpPr>
          <p:nvPr/>
        </p:nvSpPr>
        <p:spPr bwMode="auto">
          <a:xfrm>
            <a:off x="115888" y="0"/>
            <a:ext cx="6597650" cy="366713"/>
          </a:xfrm>
          <a:prstGeom prst="rect">
            <a:avLst/>
          </a:prstGeom>
          <a:noFill/>
          <a:ln w="9525">
            <a:noFill/>
            <a:miter lim="800000"/>
            <a:headEnd/>
            <a:tailEnd/>
          </a:ln>
          <a:effectLst/>
        </p:spPr>
        <p:txBody>
          <a:bodyPr>
            <a:spAutoFit/>
          </a:bodyPr>
          <a:lstStyle/>
          <a:p>
            <a:pPr algn="ctr"/>
            <a:r>
              <a:rPr lang="ja-JP" altLang="en-US">
                <a:ea typeface="HG創英ﾌﾟﾚｾﾞﾝｽEB" pitchFamily="17" charset="-128"/>
              </a:rPr>
              <a:t>カップラーメンや軽食も！シーフードヌードルが人気です。</a:t>
            </a:r>
          </a:p>
        </p:txBody>
      </p:sp>
      <p:sp>
        <p:nvSpPr>
          <p:cNvPr id="3080" name="Text Box 8"/>
          <p:cNvSpPr txBox="1">
            <a:spLocks noChangeArrowheads="1"/>
          </p:cNvSpPr>
          <p:nvPr/>
        </p:nvSpPr>
        <p:spPr bwMode="auto">
          <a:xfrm>
            <a:off x="333375" y="3729038"/>
            <a:ext cx="6381750" cy="641350"/>
          </a:xfrm>
          <a:prstGeom prst="rect">
            <a:avLst/>
          </a:prstGeom>
          <a:noFill/>
          <a:ln w="9525">
            <a:noFill/>
            <a:miter lim="800000"/>
            <a:headEnd/>
            <a:tailEnd/>
          </a:ln>
          <a:effectLst/>
        </p:spPr>
        <p:txBody>
          <a:bodyPr wrap="none">
            <a:spAutoFit/>
          </a:bodyPr>
          <a:lstStyle/>
          <a:p>
            <a:r>
              <a:rPr lang="en-US" altLang="ja-JP">
                <a:ea typeface="HG創英ﾌﾟﾚｾﾞﾝｽEB" pitchFamily="17" charset="-128"/>
              </a:rPr>
              <a:t>20</a:t>
            </a:r>
            <a:r>
              <a:rPr lang="ja-JP" altLang="en-US">
                <a:ea typeface="HG創英ﾌﾟﾚｾﾞﾝｽEB" pitchFamily="17" charset="-128"/>
              </a:rPr>
              <a:t>人のオフィスで、二日で半分が</a:t>
            </a:r>
            <a:r>
              <a:rPr lang="en-US" altLang="ja-JP">
                <a:ea typeface="HG創英ﾌﾟﾚｾﾞﾝｽEB" pitchFamily="17" charset="-128"/>
              </a:rPr>
              <a:t>…</a:t>
            </a:r>
            <a:r>
              <a:rPr lang="ja-JP" altLang="en-US">
                <a:ea typeface="HG創英ﾌﾟﾚｾﾞﾝｽEB" pitchFamily="17" charset="-128"/>
              </a:rPr>
              <a:t>特に水が売れています。</a:t>
            </a:r>
          </a:p>
          <a:p>
            <a:r>
              <a:rPr lang="ja-JP" altLang="en-US">
                <a:ea typeface="HG創英ﾌﾟﾚｾﾞﾝｽEB" pitchFamily="17" charset="-128"/>
              </a:rPr>
              <a:t>水だけあらかじめ在庫を置くこともできます。</a:t>
            </a:r>
          </a:p>
        </p:txBody>
      </p:sp>
      <p:sp>
        <p:nvSpPr>
          <p:cNvPr id="3081" name="Line 9"/>
          <p:cNvSpPr>
            <a:spLocks noChangeShapeType="1"/>
          </p:cNvSpPr>
          <p:nvPr/>
        </p:nvSpPr>
        <p:spPr bwMode="auto">
          <a:xfrm>
            <a:off x="188913" y="4449763"/>
            <a:ext cx="6524625" cy="0"/>
          </a:xfrm>
          <a:prstGeom prst="line">
            <a:avLst/>
          </a:prstGeom>
          <a:noFill/>
          <a:ln w="57150">
            <a:solidFill>
              <a:srgbClr val="B2B2B2"/>
            </a:solidFill>
            <a:round/>
            <a:headEnd/>
            <a:tailEnd/>
          </a:ln>
          <a:effectLst/>
        </p:spPr>
        <p:txBody>
          <a:bodyPr/>
          <a:lstStyle/>
          <a:p>
            <a:endParaRPr lang="ja-JP" altLang="en-US"/>
          </a:p>
        </p:txBody>
      </p:sp>
      <p:pic>
        <p:nvPicPr>
          <p:cNvPr id="3097" name="Picture 25"/>
          <p:cNvPicPr>
            <a:picLocks noChangeAspect="1" noChangeArrowheads="1"/>
          </p:cNvPicPr>
          <p:nvPr/>
        </p:nvPicPr>
        <p:blipFill>
          <a:blip r:embed="rId6" cstate="print"/>
          <a:srcRect/>
          <a:stretch>
            <a:fillRect/>
          </a:stretch>
        </p:blipFill>
        <p:spPr bwMode="auto">
          <a:xfrm>
            <a:off x="5157788" y="560388"/>
            <a:ext cx="990600" cy="2520950"/>
          </a:xfrm>
          <a:prstGeom prst="rect">
            <a:avLst/>
          </a:prstGeom>
          <a:noFill/>
          <a:ln w="9525">
            <a:noFill/>
            <a:miter lim="800000"/>
            <a:headEnd/>
            <a:tailEnd/>
          </a:ln>
          <a:effectLst/>
        </p:spPr>
      </p:pic>
      <p:sp>
        <p:nvSpPr>
          <p:cNvPr id="3098" name="Rectangle 26"/>
          <p:cNvSpPr>
            <a:spLocks noChangeArrowheads="1"/>
          </p:cNvSpPr>
          <p:nvPr/>
        </p:nvSpPr>
        <p:spPr bwMode="auto">
          <a:xfrm>
            <a:off x="5002213" y="3208338"/>
            <a:ext cx="1379537" cy="304800"/>
          </a:xfrm>
          <a:prstGeom prst="rect">
            <a:avLst/>
          </a:prstGeom>
          <a:noFill/>
          <a:ln w="9525">
            <a:noFill/>
            <a:miter lim="800000"/>
            <a:headEnd/>
            <a:tailEnd/>
          </a:ln>
          <a:effectLst/>
        </p:spPr>
        <p:txBody>
          <a:bodyPr wrap="none">
            <a:spAutoFit/>
          </a:bodyPr>
          <a:lstStyle/>
          <a:p>
            <a:r>
              <a:rPr lang="ja-JP" altLang="en-US" sz="1400"/>
              <a:t>（</a:t>
            </a:r>
            <a:r>
              <a:rPr lang="en-US" altLang="ja-JP" sz="1400"/>
              <a:t>500ml</a:t>
            </a:r>
            <a:r>
              <a:rPr lang="ja-JP" altLang="en-US" sz="1400"/>
              <a:t>で</a:t>
            </a:r>
            <a:r>
              <a:rPr lang="en-US" altLang="ja-JP" sz="1400"/>
              <a:t>50</a:t>
            </a:r>
            <a:r>
              <a:rPr lang="ja-JP" altLang="en-US" sz="1400"/>
              <a:t>円）</a:t>
            </a:r>
          </a:p>
        </p:txBody>
      </p:sp>
      <p:sp>
        <p:nvSpPr>
          <p:cNvPr id="3107" name="Text Box 35"/>
          <p:cNvSpPr txBox="1">
            <a:spLocks noChangeArrowheads="1"/>
          </p:cNvSpPr>
          <p:nvPr/>
        </p:nvSpPr>
        <p:spPr bwMode="auto">
          <a:xfrm>
            <a:off x="188913" y="5673725"/>
            <a:ext cx="6480175" cy="2679700"/>
          </a:xfrm>
          <a:prstGeom prst="rect">
            <a:avLst/>
          </a:prstGeom>
          <a:noFill/>
          <a:ln w="9525">
            <a:solidFill>
              <a:schemeClr val="bg2"/>
            </a:solidFill>
            <a:miter lim="800000"/>
            <a:headEnd/>
            <a:tailEnd/>
          </a:ln>
          <a:effectLst/>
        </p:spPr>
        <p:txBody>
          <a:bodyPr>
            <a:spAutoFit/>
          </a:bodyPr>
          <a:lstStyle/>
          <a:p>
            <a:pPr>
              <a:lnSpc>
                <a:spcPct val="140000"/>
              </a:lnSpc>
            </a:pPr>
            <a:r>
              <a:rPr lang="ja-JP" altLang="en-US" sz="1200">
                <a:ea typeface="HG創英ﾌﾟﾚｾﾞﾝｽEB" pitchFamily="17" charset="-128"/>
              </a:rPr>
              <a:t>御社名：			</a:t>
            </a:r>
          </a:p>
          <a:p>
            <a:pPr>
              <a:lnSpc>
                <a:spcPct val="140000"/>
              </a:lnSpc>
            </a:pPr>
            <a:r>
              <a:rPr lang="ja-JP" altLang="en-US" sz="1200">
                <a:ea typeface="HG創英ﾌﾟﾚｾﾞﾝｽEB" pitchFamily="17" charset="-128"/>
              </a:rPr>
              <a:t>ご担当者名：</a:t>
            </a:r>
          </a:p>
          <a:p>
            <a:pPr>
              <a:lnSpc>
                <a:spcPct val="140000"/>
              </a:lnSpc>
            </a:pPr>
            <a:r>
              <a:rPr lang="ja-JP" altLang="en-US" sz="1200">
                <a:ea typeface="HG創英ﾌﾟﾚｾﾞﾝｽEB" pitchFamily="17" charset="-128"/>
              </a:rPr>
              <a:t>設置先住所：</a:t>
            </a:r>
          </a:p>
          <a:p>
            <a:pPr>
              <a:lnSpc>
                <a:spcPct val="140000"/>
              </a:lnSpc>
            </a:pPr>
            <a:r>
              <a:rPr lang="ja-JP" altLang="en-US" sz="1200">
                <a:ea typeface="HG創英ﾌﾟﾚｾﾞﾝｽEB" pitchFamily="17" charset="-128"/>
              </a:rPr>
              <a:t>お電話番号：　　－　　　　－　　　　</a:t>
            </a:r>
          </a:p>
          <a:p>
            <a:pPr>
              <a:lnSpc>
                <a:spcPct val="140000"/>
              </a:lnSpc>
            </a:pPr>
            <a:r>
              <a:rPr lang="ja-JP" altLang="en-US" sz="1200">
                <a:ea typeface="HG創英ﾌﾟﾚｾﾞﾝｽEB" pitchFamily="17" charset="-128"/>
              </a:rPr>
              <a:t>メールアドレス：　　　</a:t>
            </a:r>
          </a:p>
          <a:p>
            <a:pPr>
              <a:lnSpc>
                <a:spcPct val="140000"/>
              </a:lnSpc>
            </a:pPr>
            <a:r>
              <a:rPr lang="ja-JP" altLang="en-US" sz="1200">
                <a:ea typeface="HG創英ﾌﾟﾚｾﾞﾝｽEB" pitchFamily="17" charset="-128"/>
              </a:rPr>
              <a:t>　　　　　　　　　　　　　　　　　</a:t>
            </a:r>
          </a:p>
          <a:p>
            <a:pPr>
              <a:lnSpc>
                <a:spcPct val="140000"/>
              </a:lnSpc>
            </a:pPr>
            <a:r>
              <a:rPr lang="ja-JP" altLang="en-US" sz="1200">
                <a:ea typeface="HG創英ﾌﾟﾚｾﾞﾝｽEB" pitchFamily="17" charset="-128"/>
              </a:rPr>
              <a:t>　</a:t>
            </a:r>
            <a:endParaRPr lang="ja-JP" altLang="en-US" sz="800">
              <a:ea typeface="HG創英ﾌﾟﾚｾﾞﾝｽEB" pitchFamily="17" charset="-128"/>
            </a:endParaRPr>
          </a:p>
          <a:p>
            <a:pPr>
              <a:lnSpc>
                <a:spcPct val="140000"/>
              </a:lnSpc>
            </a:pPr>
            <a:r>
              <a:rPr lang="ja-JP" altLang="en-US" sz="1200">
                <a:ea typeface="HG創英ﾌﾟﾚｾﾞﾝｽEB" pitchFamily="17" charset="-128"/>
              </a:rPr>
              <a:t>お支払い方法	　　会社側がまとめて支払う</a:t>
            </a:r>
          </a:p>
          <a:p>
            <a:pPr>
              <a:lnSpc>
                <a:spcPct val="140000"/>
              </a:lnSpc>
            </a:pPr>
            <a:endParaRPr lang="ja-JP" altLang="en-US" sz="300">
              <a:ea typeface="HG創英ﾌﾟﾚｾﾞﾝｽEB" pitchFamily="17" charset="-128"/>
            </a:endParaRPr>
          </a:p>
          <a:p>
            <a:pPr>
              <a:lnSpc>
                <a:spcPct val="140000"/>
              </a:lnSpc>
            </a:pPr>
            <a:r>
              <a:rPr lang="ja-JP" altLang="en-US" sz="1200">
                <a:ea typeface="HG創英ﾌﾟﾚｾﾞﾝｽEB" pitchFamily="17" charset="-128"/>
              </a:rPr>
              <a:t>		　　社員の方が個別に支払う</a:t>
            </a:r>
          </a:p>
          <a:p>
            <a:pPr>
              <a:lnSpc>
                <a:spcPct val="140000"/>
              </a:lnSpc>
            </a:pPr>
            <a:endParaRPr lang="en-US" altLang="ja-JP" sz="1000">
              <a:ea typeface="HG創英ﾌﾟﾚｾﾞﾝｽEB" pitchFamily="17" charset="-128"/>
            </a:endParaRPr>
          </a:p>
        </p:txBody>
      </p:sp>
      <p:sp>
        <p:nvSpPr>
          <p:cNvPr id="3108" name="Rectangle 36"/>
          <p:cNvSpPr>
            <a:spLocks noChangeArrowheads="1"/>
          </p:cNvSpPr>
          <p:nvPr/>
        </p:nvSpPr>
        <p:spPr bwMode="auto">
          <a:xfrm>
            <a:off x="5949950" y="5670550"/>
            <a:ext cx="719138" cy="719138"/>
          </a:xfrm>
          <a:prstGeom prst="rect">
            <a:avLst/>
          </a:prstGeom>
          <a:solidFill>
            <a:schemeClr val="bg1"/>
          </a:solidFill>
          <a:ln w="9525">
            <a:solidFill>
              <a:schemeClr val="bg2"/>
            </a:solidFill>
            <a:miter lim="800000"/>
            <a:headEnd/>
            <a:tailEnd/>
          </a:ln>
          <a:effectLst/>
        </p:spPr>
        <p:txBody>
          <a:bodyPr wrap="none" anchor="ctr"/>
          <a:lstStyle/>
          <a:p>
            <a:pPr algn="ctr"/>
            <a:r>
              <a:rPr lang="ja-JP" altLang="en-US" sz="800">
                <a:solidFill>
                  <a:schemeClr val="bg2"/>
                </a:solidFill>
              </a:rPr>
              <a:t>印</a:t>
            </a:r>
          </a:p>
          <a:p>
            <a:pPr algn="ctr"/>
            <a:r>
              <a:rPr lang="en-US" altLang="ja-JP" sz="800">
                <a:solidFill>
                  <a:schemeClr val="bg2"/>
                </a:solidFill>
              </a:rPr>
              <a:t>or</a:t>
            </a:r>
          </a:p>
          <a:p>
            <a:pPr algn="ctr"/>
            <a:r>
              <a:rPr lang="ja-JP" altLang="en-US" sz="800">
                <a:solidFill>
                  <a:schemeClr val="bg2"/>
                </a:solidFill>
              </a:rPr>
              <a:t>サイン</a:t>
            </a:r>
          </a:p>
        </p:txBody>
      </p:sp>
      <p:sp>
        <p:nvSpPr>
          <p:cNvPr id="3109" name="Line 37"/>
          <p:cNvSpPr>
            <a:spLocks noChangeShapeType="1"/>
          </p:cNvSpPr>
          <p:nvPr/>
        </p:nvSpPr>
        <p:spPr bwMode="auto">
          <a:xfrm>
            <a:off x="333375" y="7402513"/>
            <a:ext cx="6191250" cy="0"/>
          </a:xfrm>
          <a:prstGeom prst="line">
            <a:avLst/>
          </a:prstGeom>
          <a:noFill/>
          <a:ln w="9525">
            <a:solidFill>
              <a:schemeClr val="bg2"/>
            </a:solidFill>
            <a:round/>
            <a:headEnd/>
            <a:tailEnd/>
          </a:ln>
          <a:effectLst/>
        </p:spPr>
        <p:txBody>
          <a:bodyPr/>
          <a:lstStyle/>
          <a:p>
            <a:endParaRPr lang="ja-JP" altLang="en-US"/>
          </a:p>
        </p:txBody>
      </p:sp>
      <p:sp>
        <p:nvSpPr>
          <p:cNvPr id="3110" name="AutoShape 38"/>
          <p:cNvSpPr>
            <a:spLocks noChangeArrowheads="1"/>
          </p:cNvSpPr>
          <p:nvPr/>
        </p:nvSpPr>
        <p:spPr bwMode="auto">
          <a:xfrm rot="10800000">
            <a:off x="188913" y="8482013"/>
            <a:ext cx="6453187" cy="831850"/>
          </a:xfrm>
          <a:prstGeom prst="triangle">
            <a:avLst>
              <a:gd name="adj" fmla="val 50000"/>
            </a:avLst>
          </a:prstGeom>
          <a:solidFill>
            <a:schemeClr val="bg2"/>
          </a:solidFill>
          <a:ln w="9525">
            <a:solidFill>
              <a:schemeClr val="bg2"/>
            </a:solidFill>
            <a:miter lim="800000"/>
            <a:headEnd/>
            <a:tailEnd/>
          </a:ln>
          <a:effectLst/>
        </p:spPr>
        <p:txBody>
          <a:bodyPr rot="10800000" wrap="none" anchor="ctr"/>
          <a:lstStyle/>
          <a:p>
            <a:pPr algn="ctr"/>
            <a:endParaRPr lang="ja-JP" altLang="ja-JP"/>
          </a:p>
        </p:txBody>
      </p:sp>
      <p:sp>
        <p:nvSpPr>
          <p:cNvPr id="3112" name="Text Box 40"/>
          <p:cNvSpPr txBox="1">
            <a:spLocks noChangeArrowheads="1"/>
          </p:cNvSpPr>
          <p:nvPr/>
        </p:nvSpPr>
        <p:spPr bwMode="auto">
          <a:xfrm>
            <a:off x="188913" y="4610100"/>
            <a:ext cx="6480175" cy="487363"/>
          </a:xfrm>
          <a:prstGeom prst="rect">
            <a:avLst/>
          </a:prstGeom>
          <a:noFill/>
          <a:ln w="9525">
            <a:noFill/>
            <a:miter lim="800000"/>
            <a:headEnd/>
            <a:tailEnd/>
          </a:ln>
          <a:effectLst/>
        </p:spPr>
        <p:txBody>
          <a:bodyPr>
            <a:spAutoFit/>
          </a:bodyPr>
          <a:lstStyle/>
          <a:p>
            <a:r>
              <a:rPr lang="ja-JP" altLang="en-US" sz="900">
                <a:solidFill>
                  <a:schemeClr val="bg2"/>
                </a:solidFill>
                <a:ea typeface="HG創英ﾌﾟﾚｾﾞﾝｽEB" pitchFamily="17" charset="-128"/>
              </a:rPr>
              <a:t>下記ご記入の上、弊社担当に直接手渡ししていただくか、</a:t>
            </a:r>
            <a:r>
              <a:rPr lang="en-US" altLang="ja-JP" sz="900">
                <a:solidFill>
                  <a:schemeClr val="bg2"/>
                </a:solidFill>
                <a:ea typeface="HG創英ﾌﾟﾚｾﾞﾝｽEB" pitchFamily="17" charset="-128"/>
              </a:rPr>
              <a:t>FAX</a:t>
            </a:r>
            <a:r>
              <a:rPr lang="ja-JP" altLang="en-US" sz="900">
                <a:solidFill>
                  <a:schemeClr val="bg2"/>
                </a:solidFill>
                <a:ea typeface="HG創英ﾌﾟﾚｾﾞﾝｽEB" pitchFamily="17" charset="-128"/>
              </a:rPr>
              <a:t>にてお送りください。お申込後「在庫を確認の上」</a:t>
            </a:r>
            <a:r>
              <a:rPr lang="ja-JP" altLang="en-US" sz="900">
                <a:ea typeface="HG創英ﾌﾟﾚｾﾞﾝｽEB" pitchFamily="17" charset="-128"/>
              </a:rPr>
              <a:t>設置の可否をご連絡</a:t>
            </a:r>
            <a:r>
              <a:rPr lang="ja-JP" altLang="en-US" sz="900">
                <a:solidFill>
                  <a:schemeClr val="bg2"/>
                </a:solidFill>
                <a:ea typeface="HG創英ﾌﾟﾚｾﾞﾝｽEB" pitchFamily="17" charset="-128"/>
              </a:rPr>
              <a:t>いたします。設置後も、ご不満な点などあれば、すぐに撤去もいたしますので、まずはお気軽にお申込ください。</a:t>
            </a:r>
          </a:p>
          <a:p>
            <a:r>
              <a:rPr lang="en-US" altLang="ja-JP" sz="800">
                <a:solidFill>
                  <a:schemeClr val="bg2"/>
                </a:solidFill>
                <a:ea typeface="HG創英ﾌﾟﾚｾﾞﾝｽEB" pitchFamily="17" charset="-128"/>
              </a:rPr>
              <a:t>※</a:t>
            </a:r>
            <a:r>
              <a:rPr lang="ja-JP" altLang="en-US" sz="800">
                <a:solidFill>
                  <a:schemeClr val="bg2"/>
                </a:solidFill>
                <a:ea typeface="HG創英ﾌﾟﾚｾﾞﾝｽEB" pitchFamily="17" charset="-128"/>
              </a:rPr>
              <a:t>現在、西日本を中心に約</a:t>
            </a:r>
            <a:r>
              <a:rPr lang="en-US" altLang="ja-JP" sz="800">
                <a:solidFill>
                  <a:schemeClr val="bg2"/>
                </a:solidFill>
                <a:ea typeface="HG創英ﾌﾟﾚｾﾞﾝｽEB" pitchFamily="17" charset="-128"/>
              </a:rPr>
              <a:t>2000</a:t>
            </a:r>
            <a:r>
              <a:rPr lang="ja-JP" altLang="en-US" sz="800">
                <a:solidFill>
                  <a:schemeClr val="bg2"/>
                </a:solidFill>
                <a:ea typeface="HG創英ﾌﾟﾚｾﾞﾝｽEB" pitchFamily="17" charset="-128"/>
              </a:rPr>
              <a:t>社に導入されている新サービスです。現在東京</a:t>
            </a:r>
            <a:r>
              <a:rPr lang="en-US" altLang="ja-JP" sz="800">
                <a:solidFill>
                  <a:schemeClr val="bg2"/>
                </a:solidFill>
                <a:ea typeface="HG創英ﾌﾟﾚｾﾞﾝｽEB" pitchFamily="17" charset="-128"/>
              </a:rPr>
              <a:t>23</a:t>
            </a:r>
            <a:r>
              <a:rPr lang="ja-JP" altLang="en-US" sz="800">
                <a:solidFill>
                  <a:schemeClr val="bg2"/>
                </a:solidFill>
                <a:ea typeface="HG創英ﾌﾟﾚｾﾞﾝｽEB" pitchFamily="17" charset="-128"/>
              </a:rPr>
              <a:t>区内では</a:t>
            </a:r>
            <a:r>
              <a:rPr lang="en-US" altLang="ja-JP" sz="800">
                <a:solidFill>
                  <a:schemeClr val="bg2"/>
                </a:solidFill>
                <a:ea typeface="HG創英ﾌﾟﾚｾﾞﾝｽEB" pitchFamily="17" charset="-128"/>
              </a:rPr>
              <a:t>300</a:t>
            </a:r>
            <a:r>
              <a:rPr lang="ja-JP" altLang="en-US" sz="800">
                <a:solidFill>
                  <a:schemeClr val="bg2"/>
                </a:solidFill>
                <a:ea typeface="HG創英ﾌﾟﾚｾﾞﾝｽEB" pitchFamily="17" charset="-128"/>
              </a:rPr>
              <a:t>社様へ設置可能です（</a:t>
            </a:r>
            <a:r>
              <a:rPr lang="en-US" altLang="ja-JP" sz="800">
                <a:solidFill>
                  <a:schemeClr val="bg2"/>
                </a:solidFill>
                <a:ea typeface="HG創英ﾌﾟﾚｾﾞﾝｽEB" pitchFamily="17" charset="-128"/>
              </a:rPr>
              <a:t>2011</a:t>
            </a:r>
            <a:r>
              <a:rPr lang="ja-JP" altLang="en-US" sz="800">
                <a:solidFill>
                  <a:schemeClr val="bg2"/>
                </a:solidFill>
                <a:ea typeface="HG創英ﾌﾟﾚｾﾞﾝｽEB" pitchFamily="17" charset="-128"/>
              </a:rPr>
              <a:t>年</a:t>
            </a:r>
            <a:r>
              <a:rPr lang="en-US" altLang="ja-JP" sz="800">
                <a:solidFill>
                  <a:schemeClr val="bg2"/>
                </a:solidFill>
                <a:ea typeface="HG創英ﾌﾟﾚｾﾞﾝｽEB" pitchFamily="17" charset="-128"/>
              </a:rPr>
              <a:t>5</a:t>
            </a:r>
            <a:r>
              <a:rPr lang="ja-JP" altLang="en-US" sz="800">
                <a:solidFill>
                  <a:schemeClr val="bg2"/>
                </a:solidFill>
                <a:ea typeface="HG創英ﾌﾟﾚｾﾞﾝｽEB" pitchFamily="17" charset="-128"/>
              </a:rPr>
              <a:t>月現在）</a:t>
            </a:r>
          </a:p>
        </p:txBody>
      </p:sp>
      <p:sp>
        <p:nvSpPr>
          <p:cNvPr id="3114" name="Text Box 42"/>
          <p:cNvSpPr txBox="1">
            <a:spLocks noChangeArrowheads="1"/>
          </p:cNvSpPr>
          <p:nvPr/>
        </p:nvSpPr>
        <p:spPr bwMode="auto">
          <a:xfrm>
            <a:off x="44450" y="9245600"/>
            <a:ext cx="1296988" cy="603250"/>
          </a:xfrm>
          <a:prstGeom prst="rect">
            <a:avLst/>
          </a:prstGeom>
          <a:noFill/>
          <a:ln w="9525">
            <a:solidFill>
              <a:schemeClr val="bg2"/>
            </a:solidFill>
            <a:miter lim="800000"/>
            <a:headEnd/>
            <a:tailEnd/>
          </a:ln>
          <a:effectLst/>
        </p:spPr>
        <p:txBody>
          <a:bodyPr>
            <a:spAutoFit/>
          </a:bodyPr>
          <a:lstStyle/>
          <a:p>
            <a:r>
              <a:rPr lang="ja-JP" altLang="en-US" sz="600">
                <a:solidFill>
                  <a:schemeClr val="bg2"/>
                </a:solidFill>
                <a:latin typeface="HG創英ﾌﾟﾚｾﾞﾝｽEB" pitchFamily="17" charset="-128"/>
                <a:ea typeface="HG創英ﾌﾟﾚｾﾞﾝｽEB" pitchFamily="17" charset="-128"/>
              </a:rPr>
              <a:t>ご紹介元：</a:t>
            </a:r>
          </a:p>
          <a:p>
            <a:endParaRPr lang="ja-JP" altLang="en-US" sz="900" u="sng">
              <a:solidFill>
                <a:schemeClr val="bg2"/>
              </a:solidFill>
              <a:latin typeface="HG創英ﾌﾟﾚｾﾞﾝｽEB" pitchFamily="17" charset="-128"/>
              <a:ea typeface="HG創英ﾌﾟﾚｾﾞﾝｽEB" pitchFamily="17" charset="-128"/>
            </a:endParaRPr>
          </a:p>
          <a:p>
            <a:endParaRPr lang="ja-JP" altLang="en-US" sz="900" u="sng">
              <a:solidFill>
                <a:schemeClr val="bg2"/>
              </a:solidFill>
              <a:latin typeface="HG創英ﾌﾟﾚｾﾞﾝｽEB" pitchFamily="17" charset="-128"/>
              <a:ea typeface="HG創英ﾌﾟﾚｾﾞﾝｽEB" pitchFamily="17" charset="-128"/>
            </a:endParaRPr>
          </a:p>
          <a:p>
            <a:endParaRPr lang="en-US" altLang="ja-JP" sz="900" u="sng">
              <a:solidFill>
                <a:schemeClr val="bg2"/>
              </a:solidFill>
              <a:latin typeface="HG創英ﾌﾟﾚｾﾞﾝｽEB" pitchFamily="17" charset="-128"/>
              <a:ea typeface="HG創英ﾌﾟﾚｾﾞﾝｽEB" pitchFamily="17" charset="-128"/>
            </a:endParaRPr>
          </a:p>
        </p:txBody>
      </p:sp>
      <p:sp>
        <p:nvSpPr>
          <p:cNvPr id="3115" name="Rectangle 43"/>
          <p:cNvSpPr>
            <a:spLocks noChangeArrowheads="1"/>
          </p:cNvSpPr>
          <p:nvPr/>
        </p:nvSpPr>
        <p:spPr bwMode="auto">
          <a:xfrm>
            <a:off x="2132013" y="7594600"/>
            <a:ext cx="144462" cy="144463"/>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p>
            <a:endParaRPr lang="ja-JP" altLang="en-US"/>
          </a:p>
        </p:txBody>
      </p:sp>
      <p:sp>
        <p:nvSpPr>
          <p:cNvPr id="3116" name="Rectangle 44"/>
          <p:cNvSpPr>
            <a:spLocks noChangeArrowheads="1"/>
          </p:cNvSpPr>
          <p:nvPr/>
        </p:nvSpPr>
        <p:spPr bwMode="auto">
          <a:xfrm>
            <a:off x="2133600" y="7905750"/>
            <a:ext cx="144463" cy="144463"/>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p>
            <a:endParaRPr lang="ja-JP" altLang="en-US"/>
          </a:p>
        </p:txBody>
      </p:sp>
      <p:sp>
        <p:nvSpPr>
          <p:cNvPr id="3117" name="Text Box 45"/>
          <p:cNvSpPr txBox="1">
            <a:spLocks noChangeArrowheads="1"/>
          </p:cNvSpPr>
          <p:nvPr/>
        </p:nvSpPr>
        <p:spPr bwMode="auto">
          <a:xfrm>
            <a:off x="4292600" y="7761288"/>
            <a:ext cx="1828800" cy="198437"/>
          </a:xfrm>
          <a:prstGeom prst="rect">
            <a:avLst/>
          </a:prstGeom>
          <a:noFill/>
          <a:ln w="9525">
            <a:noFill/>
            <a:miter lim="800000"/>
            <a:headEnd/>
            <a:tailEnd/>
          </a:ln>
          <a:effectLst/>
        </p:spPr>
        <p:txBody>
          <a:bodyPr wrap="none">
            <a:spAutoFit/>
          </a:bodyPr>
          <a:lstStyle/>
          <a:p>
            <a:r>
              <a:rPr lang="en-US" altLang="ja-JP" sz="700"/>
              <a:t>※</a:t>
            </a:r>
            <a:r>
              <a:rPr lang="ja-JP" altLang="en-US" sz="700"/>
              <a:t>どちらか一方を選択（チェック）してください</a:t>
            </a:r>
          </a:p>
        </p:txBody>
      </p:sp>
      <p:sp>
        <p:nvSpPr>
          <p:cNvPr id="3118" name="Text Box 46"/>
          <p:cNvSpPr txBox="1">
            <a:spLocks noChangeArrowheads="1"/>
          </p:cNvSpPr>
          <p:nvPr/>
        </p:nvSpPr>
        <p:spPr bwMode="auto">
          <a:xfrm>
            <a:off x="260350" y="7113588"/>
            <a:ext cx="3744913" cy="184150"/>
          </a:xfrm>
          <a:prstGeom prst="rect">
            <a:avLst/>
          </a:prstGeom>
          <a:noFill/>
          <a:ln w="9525">
            <a:noFill/>
            <a:miter lim="800000"/>
            <a:headEnd/>
            <a:tailEnd/>
          </a:ln>
          <a:effectLst/>
        </p:spPr>
        <p:txBody>
          <a:bodyPr>
            <a:spAutoFit/>
          </a:bodyPr>
          <a:lstStyle/>
          <a:p>
            <a:r>
              <a:rPr lang="en-US" altLang="ja-JP" sz="600"/>
              <a:t>※</a:t>
            </a:r>
            <a:r>
              <a:rPr lang="ja-JP" altLang="en-US" sz="600"/>
              <a:t>可能な限り、メールアドレスの記載をお願いします。オフィスコンビニよりお知らせなどを配信いたします。</a:t>
            </a:r>
          </a:p>
        </p:txBody>
      </p:sp>
      <p:sp>
        <p:nvSpPr>
          <p:cNvPr id="3119" name="Text Box 47"/>
          <p:cNvSpPr txBox="1">
            <a:spLocks noChangeArrowheads="1"/>
          </p:cNvSpPr>
          <p:nvPr/>
        </p:nvSpPr>
        <p:spPr bwMode="auto">
          <a:xfrm>
            <a:off x="188913" y="5097463"/>
            <a:ext cx="4395787" cy="396875"/>
          </a:xfrm>
          <a:prstGeom prst="rect">
            <a:avLst/>
          </a:prstGeom>
          <a:noFill/>
          <a:ln w="9525">
            <a:noFill/>
            <a:miter lim="800000"/>
            <a:headEnd/>
            <a:tailEnd/>
          </a:ln>
          <a:effectLst/>
        </p:spPr>
        <p:txBody>
          <a:bodyPr wrap="none">
            <a:spAutoFit/>
          </a:bodyPr>
          <a:lstStyle/>
          <a:p>
            <a:r>
              <a:rPr lang="en-US" altLang="ja-JP" sz="1000">
                <a:solidFill>
                  <a:srgbClr val="FF0000"/>
                </a:solidFill>
                <a:latin typeface="HGS創英ﾌﾟﾚｾﾞﾝｽEB" pitchFamily="18" charset="-128"/>
                <a:ea typeface="HGS創英ﾌﾟﾚｾﾞﾝｽEB" pitchFamily="18" charset="-128"/>
              </a:rPr>
              <a:t>※</a:t>
            </a:r>
            <a:r>
              <a:rPr lang="ja-JP" altLang="en-US" sz="1000">
                <a:solidFill>
                  <a:srgbClr val="FF0000"/>
                </a:solidFill>
                <a:latin typeface="HGS創英ﾌﾟﾚｾﾞﾝｽEB" pitchFamily="18" charset="-128"/>
                <a:ea typeface="HGS創英ﾌﾟﾚｾﾞﾝｽEB" pitchFamily="18" charset="-128"/>
              </a:rPr>
              <a:t>ご利用いただく冷蔵庫は「</a:t>
            </a:r>
            <a:r>
              <a:rPr lang="en-US" altLang="ja-JP" sz="1000">
                <a:solidFill>
                  <a:srgbClr val="FF0000"/>
                </a:solidFill>
                <a:latin typeface="HGS創英ﾌﾟﾚｾﾞﾝｽEB" pitchFamily="18" charset="-128"/>
                <a:ea typeface="HGS創英ﾌﾟﾚｾﾞﾝｽEB" pitchFamily="18" charset="-128"/>
              </a:rPr>
              <a:t>OC</a:t>
            </a:r>
            <a:r>
              <a:rPr lang="ja-JP" altLang="en-US" sz="1000">
                <a:solidFill>
                  <a:srgbClr val="FF0000"/>
                </a:solidFill>
                <a:latin typeface="HGS創英ﾌﾟﾚｾﾞﾝｽEB" pitchFamily="18" charset="-128"/>
                <a:ea typeface="HGS創英ﾌﾟﾚｾﾞﾝｽEB" pitchFamily="18" charset="-128"/>
              </a:rPr>
              <a:t>専用冷蔵庫」のみとさせていただきます。</a:t>
            </a:r>
            <a:r>
              <a:rPr lang="ja-JP" altLang="en-US" sz="1000">
                <a:latin typeface="HGS創英ﾌﾟﾚｾﾞﾝｽEB" pitchFamily="18" charset="-128"/>
                <a:ea typeface="HGS創英ﾌﾟﾚｾﾞﾝｽEB" pitchFamily="18" charset="-128"/>
              </a:rPr>
              <a:t/>
            </a:r>
            <a:br>
              <a:rPr lang="ja-JP" altLang="en-US" sz="1000">
                <a:latin typeface="HGS創英ﾌﾟﾚｾﾞﾝｽEB" pitchFamily="18" charset="-128"/>
                <a:ea typeface="HGS創英ﾌﾟﾚｾﾞﾝｽEB" pitchFamily="18" charset="-128"/>
              </a:rPr>
            </a:br>
            <a:r>
              <a:rPr lang="ja-JP" altLang="en-US" sz="1000">
                <a:latin typeface="HGS創英ﾌﾟﾚｾﾞﾝｽEB" pitchFamily="18" charset="-128"/>
                <a:ea typeface="HGS創英ﾌﾟﾚｾﾞﾝｽEB" pitchFamily="18" charset="-128"/>
              </a:rPr>
              <a:t>既存冷蔵庫でのご利用を希望の方は別途事務局までご相談ください。</a:t>
            </a:r>
            <a:r>
              <a:rPr lang="ja-JP" altLang="en-US" sz="1000">
                <a:latin typeface="HGP創英ﾌﾟﾚｾﾞﾝｽEB" pitchFamily="18" charset="-128"/>
                <a:ea typeface="HGP創英ﾌﾟﾚｾﾞﾝｽEB" pitchFamily="18" charset="-128"/>
              </a:rPr>
              <a:t> </a:t>
            </a:r>
          </a:p>
        </p:txBody>
      </p:sp>
      <p:sp>
        <p:nvSpPr>
          <p:cNvPr id="3121" name="Text Box 49"/>
          <p:cNvSpPr txBox="1">
            <a:spLocks noChangeArrowheads="1"/>
          </p:cNvSpPr>
          <p:nvPr/>
        </p:nvSpPr>
        <p:spPr bwMode="auto">
          <a:xfrm>
            <a:off x="1468438" y="8453438"/>
            <a:ext cx="4033837" cy="661987"/>
          </a:xfrm>
          <a:prstGeom prst="rect">
            <a:avLst/>
          </a:prstGeom>
          <a:noFill/>
          <a:ln w="9525">
            <a:noFill/>
            <a:miter lim="800000"/>
            <a:headEnd/>
            <a:tailEnd/>
          </a:ln>
          <a:effectLst/>
        </p:spPr>
        <p:txBody>
          <a:bodyPr wrap="none">
            <a:spAutoFit/>
          </a:bodyPr>
          <a:lstStyle/>
          <a:p>
            <a:pPr algn="ctr"/>
            <a:r>
              <a:rPr lang="en-US" altLang="ja-JP" sz="2000">
                <a:solidFill>
                  <a:schemeClr val="bg1"/>
                </a:solidFill>
              </a:rPr>
              <a:t>FAX</a:t>
            </a:r>
            <a:r>
              <a:rPr lang="ja-JP" altLang="en-US" sz="2000">
                <a:solidFill>
                  <a:schemeClr val="bg1"/>
                </a:solidFill>
              </a:rPr>
              <a:t>：　</a:t>
            </a:r>
            <a:r>
              <a:rPr lang="en-US" altLang="ja-JP" sz="2000">
                <a:solidFill>
                  <a:schemeClr val="bg1"/>
                </a:solidFill>
              </a:rPr>
              <a:t>020-4662-3360</a:t>
            </a:r>
            <a:r>
              <a:rPr lang="en-US" altLang="ja-JP">
                <a:solidFill>
                  <a:schemeClr val="bg1"/>
                </a:solidFill>
              </a:rPr>
              <a:t> </a:t>
            </a:r>
            <a:r>
              <a:rPr lang="ja-JP" altLang="en-US">
                <a:solidFill>
                  <a:schemeClr val="bg1"/>
                </a:solidFill>
              </a:rPr>
              <a:t>　</a:t>
            </a:r>
            <a:r>
              <a:rPr lang="en-US" altLang="ja-JP" sz="1200">
                <a:solidFill>
                  <a:schemeClr val="bg1"/>
                </a:solidFill>
              </a:rPr>
              <a:t>or 03-3499-8073</a:t>
            </a:r>
          </a:p>
          <a:p>
            <a:pPr algn="ctr"/>
            <a:r>
              <a:rPr lang="ja-JP" altLang="en-US" sz="900">
                <a:solidFill>
                  <a:schemeClr val="bg1"/>
                </a:solidFill>
              </a:rPr>
              <a:t>５営業日程度で、設置担当より</a:t>
            </a:r>
          </a:p>
          <a:p>
            <a:pPr algn="ctr">
              <a:lnSpc>
                <a:spcPct val="70000"/>
              </a:lnSpc>
            </a:pPr>
            <a:r>
              <a:rPr lang="ja-JP" altLang="en-US" sz="900">
                <a:solidFill>
                  <a:schemeClr val="bg1"/>
                </a:solidFill>
              </a:rPr>
              <a:t>ご連絡させていただきます。</a:t>
            </a:r>
            <a:r>
              <a:rPr lang="ja-JP" altLang="en-US" sz="1200">
                <a:solidFill>
                  <a:schemeClr val="bg1"/>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236</Words>
  <Application>Microsoft Office PowerPoint</Application>
  <PresentationFormat>A4 210 x 297 mm</PresentationFormat>
  <Paragraphs>38</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Arial</vt:lpstr>
      <vt:lpstr>ＭＳ Ｐゴシック</vt:lpstr>
      <vt:lpstr>ＭＳ Ｐ明朝</vt:lpstr>
      <vt:lpstr>HGP創英ﾌﾟﾚｾﾞﾝｽEB</vt:lpstr>
      <vt:lpstr>HG創英ﾌﾟﾚｾﾞﾝｽEB</vt:lpstr>
      <vt:lpstr>HGS創英ﾌﾟﾚｾﾞﾝｽEB</vt:lpstr>
      <vt:lpstr>標準デザイン</vt:lpstr>
      <vt:lpstr>スライド 1</vt:lpstr>
      <vt:lpstr>スライド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wu_shiraishi</dc:creator>
  <cp:lastModifiedBy>TOYOFUKU</cp:lastModifiedBy>
  <cp:revision>31</cp:revision>
  <dcterms:created xsi:type="dcterms:W3CDTF">2011-04-20T02:38:01Z</dcterms:created>
  <dcterms:modified xsi:type="dcterms:W3CDTF">2012-08-21T08:47:02Z</dcterms:modified>
</cp:coreProperties>
</file>