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0" r:id="rId2"/>
  </p:sldMasterIdLst>
  <p:notesMasterIdLst>
    <p:notesMasterId r:id="rId13"/>
  </p:notesMasterIdLst>
  <p:sldIdLst>
    <p:sldId id="265" r:id="rId3"/>
    <p:sldId id="256" r:id="rId4"/>
    <p:sldId id="257" r:id="rId5"/>
    <p:sldId id="258" r:id="rId6"/>
    <p:sldId id="259" r:id="rId7"/>
    <p:sldId id="260" r:id="rId8"/>
    <p:sldId id="261" r:id="rId9"/>
    <p:sldId id="262" r:id="rId10"/>
    <p:sldId id="263" r:id="rId11"/>
    <p:sldId id="264" r:id="rId12"/>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FF"/>
    <a:srgbClr val="FF6600"/>
    <a:srgbClr val="CC0000"/>
    <a:srgbClr val="0099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7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1"/>
            <a:ext cx="2949687" cy="497367"/>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defRPr sz="1200"/>
            </a:lvl1pPr>
          </a:lstStyle>
          <a:p>
            <a:endParaRPr lang="en-US" altLang="ja-JP"/>
          </a:p>
        </p:txBody>
      </p:sp>
      <p:sp>
        <p:nvSpPr>
          <p:cNvPr id="11267" name="Rectangle 3"/>
          <p:cNvSpPr>
            <a:spLocks noGrp="1" noChangeArrowheads="1"/>
          </p:cNvSpPr>
          <p:nvPr>
            <p:ph type="dt" idx="1"/>
          </p:nvPr>
        </p:nvSpPr>
        <p:spPr bwMode="auto">
          <a:xfrm>
            <a:off x="3854322" y="1"/>
            <a:ext cx="2949686" cy="497367"/>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r">
              <a:defRPr sz="1200"/>
            </a:lvl1pPr>
          </a:lstStyle>
          <a:p>
            <a:endParaRPr lang="en-US" altLang="ja-JP"/>
          </a:p>
        </p:txBody>
      </p:sp>
      <p:sp>
        <p:nvSpPr>
          <p:cNvPr id="11268" name="Rectangle 4"/>
          <p:cNvSpPr>
            <a:spLocks noRo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80081" y="4720985"/>
            <a:ext cx="5445453" cy="4473102"/>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ftr" sz="quarter" idx="4"/>
          </p:nvPr>
        </p:nvSpPr>
        <p:spPr bwMode="auto">
          <a:xfrm>
            <a:off x="1" y="9440372"/>
            <a:ext cx="2949687" cy="49736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defRPr sz="1200"/>
            </a:lvl1pPr>
          </a:lstStyle>
          <a:p>
            <a:endParaRPr lang="en-US" altLang="ja-JP"/>
          </a:p>
        </p:txBody>
      </p:sp>
      <p:sp>
        <p:nvSpPr>
          <p:cNvPr id="11271" name="Rectangle 7"/>
          <p:cNvSpPr>
            <a:spLocks noGrp="1" noChangeArrowheads="1"/>
          </p:cNvSpPr>
          <p:nvPr>
            <p:ph type="sldNum" sz="quarter" idx="5"/>
          </p:nvPr>
        </p:nvSpPr>
        <p:spPr bwMode="auto">
          <a:xfrm>
            <a:off x="3854322" y="9440372"/>
            <a:ext cx="2949686" cy="49736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r">
              <a:defRPr sz="1200"/>
            </a:lvl1pPr>
          </a:lstStyle>
          <a:p>
            <a:fld id="{BCE64A96-23A4-4517-BEB1-61BF303A7AEF}"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F27E9B-AE95-4B93-B658-29762B786A2E}" type="slidenum">
              <a:rPr lang="en-US" altLang="ja-JP"/>
              <a:pPr/>
              <a:t>1</a:t>
            </a:fld>
            <a:endParaRPr lang="en-US" altLang="ja-JP"/>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60864F-7007-4397-A22F-B1B2E82DB9DE}" type="slidenum">
              <a:rPr lang="en-US" altLang="ja-JP"/>
              <a:pPr/>
              <a:t>10</a:t>
            </a:fld>
            <a:endParaRPr lang="en-US" altLang="ja-JP"/>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7C1863-3641-445F-B330-0D32478CBA9E}" type="slidenum">
              <a:rPr lang="en-US" altLang="ja-JP"/>
              <a:pPr/>
              <a:t>2</a:t>
            </a:fld>
            <a:endParaRPr lang="en-US" altLang="ja-JP"/>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031FD-90E1-4244-A63F-FE74390F53DA}" type="slidenum">
              <a:rPr lang="en-US" altLang="ja-JP"/>
              <a:pPr/>
              <a:t>3</a:t>
            </a:fld>
            <a:endParaRPr lang="en-US" altLang="ja-JP"/>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0838D-2B35-4271-A655-EC6EDEA1B6EA}" type="slidenum">
              <a:rPr lang="en-US" altLang="ja-JP"/>
              <a:pPr/>
              <a:t>4</a:t>
            </a:fld>
            <a:endParaRPr lang="en-US" altLang="ja-JP"/>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57955D-B427-42FB-808B-FDA2BC5FC6AE}" type="slidenum">
              <a:rPr lang="en-US" altLang="ja-JP"/>
              <a:pPr/>
              <a:t>5</a:t>
            </a:fld>
            <a:endParaRPr lang="en-US" altLang="ja-JP"/>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FE5A7-DB87-42F2-9A71-51A9D4D178A7}" type="slidenum">
              <a:rPr lang="en-US" altLang="ja-JP"/>
              <a:pPr/>
              <a:t>6</a:t>
            </a:fld>
            <a:endParaRPr lang="en-US" altLang="ja-JP"/>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AD0E7-4545-495D-8B34-F8CDD2BB5B28}" type="slidenum">
              <a:rPr lang="en-US" altLang="ja-JP"/>
              <a:pPr/>
              <a:t>7</a:t>
            </a:fld>
            <a:endParaRPr lang="en-US" altLang="ja-JP"/>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9299A7-7552-4527-A366-E696E2125D24}" type="slidenum">
              <a:rPr lang="en-US" altLang="ja-JP"/>
              <a:pPr/>
              <a:t>8</a:t>
            </a:fld>
            <a:endParaRPr lang="en-US" altLang="ja-JP"/>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6DE5F-56D4-4898-BDE1-46F6FDC4F94B}" type="slidenum">
              <a:rPr lang="en-US" altLang="ja-JP"/>
              <a:pPr/>
              <a:t>9</a:t>
            </a:fld>
            <a:endParaRPr lang="en-US" altLang="ja-JP"/>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CEC5CDC-0C35-49B7-A0DF-2BE79F4F62B5}"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FFBEA34B-C2C3-4F1D-9898-2347253E93AD}"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BC5FEEBE-D7C2-4218-99AD-74791FE6189A}" type="slidenum">
              <a:rPr lang="en-US" altLang="ja-JP"/>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A4DBCB1B-AFDF-4FCF-87E6-9DFE41358160}" type="slidenum">
              <a:rPr lang="en-US" altLang="ja-JP"/>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2726642-9DA2-483B-B3E5-9D45F3529D52}" type="slidenum">
              <a:rPr lang="en-US" altLang="ja-JP"/>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7BFD740-971A-489B-9682-6EEB7FCC458B}" type="slidenum">
              <a:rPr lang="en-US" altLang="ja-JP"/>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F1B2E960-02D3-4F99-8619-3C9B1BB20D16}" type="slidenum">
              <a:rPr lang="en-US" altLang="ja-JP"/>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39B58056-7F30-4B59-8E42-C3A304374113}" type="slidenum">
              <a:rPr lang="en-US" altLang="ja-JP"/>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495364BE-6A36-4609-8F71-F2AAAA7937EF}" type="slidenum">
              <a:rPr lang="en-US" altLang="ja-JP"/>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4C905E41-59EE-405D-9251-53FA6D1EBE6A}" type="slidenum">
              <a:rPr lang="en-US" altLang="ja-JP"/>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5668E1B7-9093-41CD-BE76-2A10306BC156}"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799D197-F84C-4519-AB7B-BEAFB1E33998}" type="slidenum">
              <a:rPr lang="en-US" altLang="ja-JP"/>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A6869311-D281-4517-B907-95C9DF2469FC}" type="slidenum">
              <a:rPr lang="en-US" altLang="ja-JP"/>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AF5915C-B374-4080-BF52-8BF3D488566D}" type="slidenum">
              <a:rPr lang="en-US" altLang="ja-JP"/>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251D3BE4-7E9F-47D2-A980-44233E0C544B}"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2A8D3A6-53F9-40B8-9C73-01E9624CDC3A}"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65C8318-0DFB-4F94-9969-151AE2CBFBB5}"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6EEDE9C9-5D68-44FD-9219-3CDE3D01740C}"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86FE0D1D-C008-4A9D-A2C5-321753030B86}"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E498A0CB-01DB-4896-B4F2-6488569EE7B7}"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30D2C22C-914C-4C7D-9F57-FFFCE6C3CF5B}"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46BEB42A-4638-4F83-92FB-01A5A58DE783}"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86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86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286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2436ECC-C621-4268-AB92-6BAA4750C11A}" type="slidenum">
              <a:rPr lang="en-US" altLang="ja-JP"/>
              <a:pPr/>
              <a:t>&lt;#&gt;</a:t>
            </a:fld>
            <a:endParaRPr lang="en-US" altLang="ja-JP"/>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56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3943163-9F39-447D-BD9D-10727688446E}" type="slidenum">
              <a:rPr lang="en-US" altLang="ja-JP"/>
              <a:pPr/>
              <a:t>&lt;#&gt;</a:t>
            </a:fld>
            <a:endParaRPr lang="en-US" altLang="ja-JP"/>
          </a:p>
        </p:txBody>
      </p:sp>
      <p:pic>
        <p:nvPicPr>
          <p:cNvPr id="25607" name="Picture 7" descr="Logo"/>
          <p:cNvPicPr>
            <a:picLocks noChangeAspect="1" noChangeArrowheads="1"/>
          </p:cNvPicPr>
          <p:nvPr userDrawn="1"/>
        </p:nvPicPr>
        <p:blipFill>
          <a:blip r:embed="rId13" cstate="print"/>
          <a:srcRect/>
          <a:stretch>
            <a:fillRect/>
          </a:stretch>
        </p:blipFill>
        <p:spPr bwMode="auto">
          <a:xfrm>
            <a:off x="179388" y="79375"/>
            <a:ext cx="1323975" cy="685800"/>
          </a:xfrm>
          <a:prstGeom prst="rect">
            <a:avLst/>
          </a:prstGeom>
          <a:noFill/>
        </p:spPr>
      </p:pic>
      <p:sp>
        <p:nvSpPr>
          <p:cNvPr id="25608" name="Line 8"/>
          <p:cNvSpPr>
            <a:spLocks noChangeShapeType="1"/>
          </p:cNvSpPr>
          <p:nvPr userDrawn="1"/>
        </p:nvSpPr>
        <p:spPr bwMode="auto">
          <a:xfrm>
            <a:off x="107950" y="836613"/>
            <a:ext cx="8928100" cy="0"/>
          </a:xfrm>
          <a:prstGeom prst="line">
            <a:avLst/>
          </a:prstGeom>
          <a:noFill/>
          <a:ln w="28575">
            <a:solidFill>
              <a:srgbClr val="C0C0C0"/>
            </a:solidFill>
            <a:round/>
            <a:headEnd type="oval" w="med" len="med"/>
            <a:tailEnd type="oval" w="med" len="med"/>
          </a:ln>
          <a:effectLst/>
        </p:spPr>
        <p:txBody>
          <a:bodyPr/>
          <a:lstStyle/>
          <a:p>
            <a:endParaRPr lang="ja-JP" altLang="en-US"/>
          </a:p>
        </p:txBody>
      </p:sp>
      <p:sp>
        <p:nvSpPr>
          <p:cNvPr id="25609" name="Rectangle 9"/>
          <p:cNvSpPr>
            <a:spLocks noChangeArrowheads="1"/>
          </p:cNvSpPr>
          <p:nvPr userDrawn="1"/>
        </p:nvSpPr>
        <p:spPr bwMode="auto">
          <a:xfrm>
            <a:off x="0" y="6669088"/>
            <a:ext cx="9144000" cy="188912"/>
          </a:xfrm>
          <a:prstGeom prst="rect">
            <a:avLst/>
          </a:prstGeom>
          <a:solidFill>
            <a:srgbClr val="0099FF"/>
          </a:solidFill>
          <a:ln w="9525">
            <a:noFill/>
            <a:miter lim="800000"/>
            <a:headEnd/>
            <a:tailEnd/>
          </a:ln>
          <a:effectLst/>
        </p:spPr>
        <p:txBody>
          <a:bodyPr wrap="none" anchor="ctr"/>
          <a:lstStyle/>
          <a:p>
            <a:endParaRPr lang="ja-JP" altLang="en-US"/>
          </a:p>
        </p:txBody>
      </p:sp>
      <p:sp>
        <p:nvSpPr>
          <p:cNvPr id="25610" name="Text Box 10"/>
          <p:cNvSpPr txBox="1">
            <a:spLocks noChangeArrowheads="1"/>
          </p:cNvSpPr>
          <p:nvPr userDrawn="1"/>
        </p:nvSpPr>
        <p:spPr bwMode="auto">
          <a:xfrm>
            <a:off x="6653213" y="6670675"/>
            <a:ext cx="2527300" cy="214313"/>
          </a:xfrm>
          <a:prstGeom prst="rect">
            <a:avLst/>
          </a:prstGeom>
          <a:noFill/>
          <a:ln w="9525">
            <a:noFill/>
            <a:miter lim="800000"/>
            <a:headEnd/>
            <a:tailEnd/>
          </a:ln>
          <a:effectLst/>
        </p:spPr>
        <p:txBody>
          <a:bodyPr wrap="none">
            <a:spAutoFit/>
          </a:bodyPr>
          <a:lstStyle/>
          <a:p>
            <a:r>
              <a:rPr lang="en-US" altLang="ja-JP" sz="800">
                <a:solidFill>
                  <a:schemeClr val="bg1"/>
                </a:solidFill>
              </a:rPr>
              <a:t>Copyright © 2011 office convenience tokyo-aoyama</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wgps.jp/ocl/" TargetMode="External"/><Relationship Id="rId7"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9" name="Picture 5"/>
          <p:cNvPicPr>
            <a:picLocks noChangeAspect="1" noChangeArrowheads="1"/>
          </p:cNvPicPr>
          <p:nvPr/>
        </p:nvPicPr>
        <p:blipFill>
          <a:blip r:embed="rId3" cstate="print"/>
          <a:srcRect/>
          <a:stretch>
            <a:fillRect/>
          </a:stretch>
        </p:blipFill>
        <p:spPr bwMode="auto">
          <a:xfrm>
            <a:off x="2484438" y="1628775"/>
            <a:ext cx="4057650" cy="2257425"/>
          </a:xfrm>
          <a:prstGeom prst="rect">
            <a:avLst/>
          </a:prstGeom>
          <a:noFill/>
        </p:spPr>
      </p:pic>
      <p:sp>
        <p:nvSpPr>
          <p:cNvPr id="21510" name="Text Box 6"/>
          <p:cNvSpPr txBox="1">
            <a:spLocks noChangeArrowheads="1"/>
          </p:cNvSpPr>
          <p:nvPr/>
        </p:nvSpPr>
        <p:spPr bwMode="auto">
          <a:xfrm>
            <a:off x="0" y="4508500"/>
            <a:ext cx="9144000" cy="655638"/>
          </a:xfrm>
          <a:prstGeom prst="rect">
            <a:avLst/>
          </a:prstGeom>
          <a:noFill/>
          <a:ln w="9525">
            <a:noFill/>
            <a:miter lim="800000"/>
            <a:headEnd/>
            <a:tailEnd/>
          </a:ln>
          <a:effectLst/>
        </p:spPr>
        <p:txBody>
          <a:bodyPr>
            <a:spAutoFit/>
          </a:bodyPr>
          <a:lstStyle/>
          <a:p>
            <a:pPr algn="ctr"/>
            <a:r>
              <a:rPr lang="ja-JP" altLang="en-US">
                <a:solidFill>
                  <a:srgbClr val="0099FF"/>
                </a:solidFill>
                <a:latin typeface="HGP創英ﾌﾟﾚｾﾞﾝｽEB" pitchFamily="18" charset="-128"/>
                <a:ea typeface="HGP創英ﾌﾟﾚｾﾞﾝｽEB" pitchFamily="18" charset="-128"/>
              </a:rPr>
              <a:t>ご利用マニュアル</a:t>
            </a:r>
          </a:p>
          <a:p>
            <a:pPr algn="ctr"/>
            <a:endParaRPr lang="ja-JP" altLang="en-US" sz="500">
              <a:solidFill>
                <a:srgbClr val="0099FF"/>
              </a:solidFill>
              <a:latin typeface="HGP創英ﾌﾟﾚｾﾞﾝｽEB" pitchFamily="18" charset="-128"/>
              <a:ea typeface="HGP創英ﾌﾟﾚｾﾞﾝｽEB" pitchFamily="18" charset="-128"/>
            </a:endParaRPr>
          </a:p>
          <a:p>
            <a:pPr algn="ctr"/>
            <a:r>
              <a:rPr lang="en-US" altLang="ja-JP" sz="1400">
                <a:solidFill>
                  <a:srgbClr val="0099FF"/>
                </a:solidFill>
                <a:latin typeface="HGP創英ﾌﾟﾚｾﾞﾝｽEB" pitchFamily="18" charset="-128"/>
                <a:ea typeface="HGP創英ﾌﾟﾚｾﾞﾝｽEB" pitchFamily="18" charset="-128"/>
              </a:rPr>
              <a:t>2012.02.21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9" name="AutoShape 39"/>
          <p:cNvSpPr>
            <a:spLocks noChangeArrowheads="1"/>
          </p:cNvSpPr>
          <p:nvPr/>
        </p:nvSpPr>
        <p:spPr bwMode="auto">
          <a:xfrm>
            <a:off x="1116013" y="1916113"/>
            <a:ext cx="6911975" cy="2952750"/>
          </a:xfrm>
          <a:prstGeom prst="roundRect">
            <a:avLst>
              <a:gd name="adj" fmla="val 16667"/>
            </a:avLst>
          </a:prstGeom>
          <a:solidFill>
            <a:srgbClr val="0099FF">
              <a:alpha val="32001"/>
            </a:srgbClr>
          </a:solidFill>
          <a:ln w="9525">
            <a:noFill/>
            <a:round/>
            <a:headEnd/>
            <a:tailEnd/>
          </a:ln>
          <a:effectLst/>
        </p:spPr>
        <p:txBody>
          <a:bodyPr wrap="none" anchor="ctr"/>
          <a:lstStyle/>
          <a:p>
            <a:endParaRPr lang="ja-JP" altLang="en-US"/>
          </a:p>
        </p:txBody>
      </p:sp>
      <p:sp>
        <p:nvSpPr>
          <p:cNvPr id="10244" name="Text Box 4"/>
          <p:cNvSpPr txBox="1">
            <a:spLocks noChangeArrowheads="1"/>
          </p:cNvSpPr>
          <p:nvPr/>
        </p:nvSpPr>
        <p:spPr bwMode="auto">
          <a:xfrm>
            <a:off x="1908175" y="260350"/>
            <a:ext cx="2300288"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各種</a:t>
            </a:r>
            <a:r>
              <a:rPr lang="en-US" altLang="ja-JP">
                <a:solidFill>
                  <a:schemeClr val="bg2"/>
                </a:solidFill>
                <a:latin typeface="HGP創英角ｺﾞｼｯｸUB" pitchFamily="50" charset="-128"/>
                <a:ea typeface="HGP創英角ｺﾞｼｯｸUB" pitchFamily="50" charset="-128"/>
              </a:rPr>
              <a:t>FAQ</a:t>
            </a:r>
            <a:r>
              <a:rPr lang="ja-JP" altLang="en-US">
                <a:solidFill>
                  <a:schemeClr val="bg2"/>
                </a:solidFill>
                <a:latin typeface="HGP創英角ｺﾞｼｯｸUB" pitchFamily="50" charset="-128"/>
                <a:ea typeface="HGP創英角ｺﾞｼｯｸUB" pitchFamily="50" charset="-128"/>
              </a:rPr>
              <a:t>　～その他～</a:t>
            </a:r>
            <a:endParaRPr lang="ja-JP" altLang="en-US">
              <a:latin typeface="HGP創英角ｺﾞｼｯｸUB" pitchFamily="50" charset="-128"/>
              <a:ea typeface="HGP創英角ｺﾞｼｯｸUB" pitchFamily="50" charset="-128"/>
            </a:endParaRPr>
          </a:p>
        </p:txBody>
      </p:sp>
      <p:sp>
        <p:nvSpPr>
          <p:cNvPr id="10245" name="Text Box 5"/>
          <p:cNvSpPr txBox="1">
            <a:spLocks noChangeArrowheads="1"/>
          </p:cNvSpPr>
          <p:nvPr/>
        </p:nvSpPr>
        <p:spPr bwMode="auto">
          <a:xfrm>
            <a:off x="2195513" y="2565400"/>
            <a:ext cx="4824412" cy="1871663"/>
          </a:xfrm>
          <a:prstGeom prst="rect">
            <a:avLst/>
          </a:prstGeom>
          <a:noFill/>
          <a:ln w="9525">
            <a:noFill/>
            <a:miter lim="800000"/>
            <a:headEnd/>
            <a:tailEnd/>
          </a:ln>
          <a:effectLst/>
        </p:spPr>
        <p:txBody>
          <a:bodyPr>
            <a:spAutoFit/>
          </a:bodyPr>
          <a:lstStyle/>
          <a:p>
            <a:r>
              <a:rPr lang="ja-JP" altLang="en-US" sz="1400">
                <a:latin typeface="HGP創英角ｺﾞｼｯｸUB" pitchFamily="50" charset="-128"/>
                <a:ea typeface="HGP創英角ｺﾞｼｯｸUB" pitchFamily="50" charset="-128"/>
              </a:rPr>
              <a:t>その他、不明点などございましたら以下までご相談ください。</a:t>
            </a:r>
          </a:p>
          <a:p>
            <a:endParaRPr lang="ja-JP" altLang="en-US" sz="2000">
              <a:latin typeface="HGP創英角ｺﾞｼｯｸUB" pitchFamily="50" charset="-128"/>
              <a:ea typeface="HGP創英角ｺﾞｼｯｸUB" pitchFamily="50" charset="-128"/>
            </a:endParaRPr>
          </a:p>
          <a:p>
            <a:r>
              <a:rPr lang="ja-JP" altLang="en-US" sz="1400">
                <a:solidFill>
                  <a:srgbClr val="0099FF"/>
                </a:solidFill>
                <a:latin typeface="HGP創英角ｺﾞｼｯｸUB" pitchFamily="50" charset="-128"/>
                <a:ea typeface="HGP創英角ｺﾞｼｯｸUB" pitchFamily="50" charset="-128"/>
              </a:rPr>
              <a:t>　　　   　　　</a:t>
            </a:r>
            <a:r>
              <a:rPr lang="ja-JP" altLang="en-US" sz="1400">
                <a:solidFill>
                  <a:srgbClr val="0000FF"/>
                </a:solidFill>
                <a:latin typeface="HGP創英角ｺﾞｼｯｸUB" pitchFamily="50" charset="-128"/>
                <a:ea typeface="HGP創英角ｺﾞｼｯｸUB" pitchFamily="50" charset="-128"/>
              </a:rPr>
              <a:t>　　　</a:t>
            </a:r>
            <a:r>
              <a:rPr lang="ja-JP" altLang="en-US" sz="1400">
                <a:solidFill>
                  <a:srgbClr val="0066FF"/>
                </a:solidFill>
                <a:latin typeface="HGP創英角ｺﾞｼｯｸUB" pitchFamily="50" charset="-128"/>
                <a:ea typeface="HGP創英角ｺﾞｼｯｸUB" pitchFamily="50" charset="-128"/>
              </a:rPr>
              <a:t>株式会社ライトアップ</a:t>
            </a:r>
          </a:p>
          <a:p>
            <a:r>
              <a:rPr lang="ja-JP" altLang="en-US" sz="1400">
                <a:latin typeface="HGP創英角ｺﾞｼｯｸUB" pitchFamily="50" charset="-128"/>
                <a:ea typeface="HGP創英角ｺﾞｼｯｸUB" pitchFamily="50" charset="-128"/>
              </a:rPr>
              <a:t>　　　   　　　　　　</a:t>
            </a:r>
            <a:r>
              <a:rPr lang="en-US" altLang="ja-JP" sz="1400">
                <a:latin typeface="HGP創英角ｺﾞｼｯｸUB" pitchFamily="50" charset="-128"/>
                <a:ea typeface="HGP創英角ｺﾞｼｯｸUB" pitchFamily="50" charset="-128"/>
              </a:rPr>
              <a:t>03-5784-0347</a:t>
            </a:r>
          </a:p>
          <a:p>
            <a:r>
              <a:rPr lang="ja-JP" altLang="en-US" sz="1400">
                <a:latin typeface="HGP創英角ｺﾞｼｯｸUB" pitchFamily="50" charset="-128"/>
                <a:ea typeface="HGP創英角ｺﾞｼｯｸUB" pitchFamily="50" charset="-128"/>
              </a:rPr>
              <a:t>　　　   　　　　　　</a:t>
            </a:r>
            <a:r>
              <a:rPr lang="en-US" altLang="ja-JP" sz="1400">
                <a:latin typeface="HGP創英角ｺﾞｼｯｸUB" pitchFamily="50" charset="-128"/>
                <a:ea typeface="HGP創英角ｺﾞｼｯｸUB" pitchFamily="50" charset="-128"/>
              </a:rPr>
              <a:t>wgps@writeup.co.jp</a:t>
            </a:r>
          </a:p>
          <a:p>
            <a:r>
              <a:rPr lang="en-US" altLang="ja-JP" sz="1400">
                <a:latin typeface="HGP創英角ｺﾞｼｯｸUB" pitchFamily="50" charset="-128"/>
                <a:ea typeface="HGP創英角ｺﾞｼｯｸUB" pitchFamily="50" charset="-128"/>
              </a:rPr>
              <a:t>                     </a:t>
            </a:r>
            <a:r>
              <a:rPr lang="en-US" altLang="ja-JP" sz="1300"/>
              <a:t>taoc_info@office-conveni-ta.com</a:t>
            </a:r>
          </a:p>
          <a:p>
            <a:endParaRPr lang="en-US" altLang="ja-JP" sz="1300">
              <a:latin typeface="HGP創英角ｺﾞｼｯｸUB" pitchFamily="50" charset="-128"/>
              <a:ea typeface="HGP創英角ｺﾞｼｯｸUB" pitchFamily="50" charset="-128"/>
            </a:endParaRPr>
          </a:p>
          <a:p>
            <a:r>
              <a:rPr lang="ja-JP" altLang="en-US" sz="1400">
                <a:latin typeface="HGP創英角ｺﾞｼｯｸUB" pitchFamily="50" charset="-128"/>
                <a:ea typeface="HGP創英角ｺﾞｼｯｸUB" pitchFamily="50" charset="-128"/>
              </a:rPr>
              <a:t>　　　   　　　　　　オフィスコンビニ事務局担当：小山</a:t>
            </a:r>
          </a:p>
        </p:txBody>
      </p:sp>
      <p:pic>
        <p:nvPicPr>
          <p:cNvPr id="10247" name="Picture 7" descr="MC900433793[1]"/>
          <p:cNvPicPr>
            <a:picLocks noChangeAspect="1" noChangeArrowheads="1"/>
          </p:cNvPicPr>
          <p:nvPr/>
        </p:nvPicPr>
        <p:blipFill>
          <a:blip r:embed="rId3" cstate="print"/>
          <a:srcRect/>
          <a:stretch>
            <a:fillRect/>
          </a:stretch>
        </p:blipFill>
        <p:spPr bwMode="auto">
          <a:xfrm>
            <a:off x="2627313" y="3213100"/>
            <a:ext cx="792162" cy="7921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各種人気のドリンクが50円から"/>
          <p:cNvPicPr>
            <a:picLocks noChangeAspect="1" noChangeArrowheads="1"/>
          </p:cNvPicPr>
          <p:nvPr/>
        </p:nvPicPr>
        <p:blipFill>
          <a:blip r:embed="rId3" cstate="print"/>
          <a:srcRect/>
          <a:stretch>
            <a:fillRect/>
          </a:stretch>
        </p:blipFill>
        <p:spPr bwMode="auto">
          <a:xfrm>
            <a:off x="468313" y="1017588"/>
            <a:ext cx="6477000" cy="1619250"/>
          </a:xfrm>
          <a:prstGeom prst="rect">
            <a:avLst/>
          </a:prstGeom>
          <a:noFill/>
        </p:spPr>
      </p:pic>
      <p:pic>
        <p:nvPicPr>
          <p:cNvPr id="2058" name="Picture 10" descr="料金は飲んだ分だけ！面倒な手続きも不要！"/>
          <p:cNvPicPr>
            <a:picLocks noChangeAspect="1" noChangeArrowheads="1"/>
          </p:cNvPicPr>
          <p:nvPr/>
        </p:nvPicPr>
        <p:blipFill>
          <a:blip r:embed="rId4" cstate="print"/>
          <a:srcRect/>
          <a:stretch>
            <a:fillRect/>
          </a:stretch>
        </p:blipFill>
        <p:spPr bwMode="auto">
          <a:xfrm>
            <a:off x="2771775" y="2997200"/>
            <a:ext cx="5600700" cy="285750"/>
          </a:xfrm>
          <a:prstGeom prst="rect">
            <a:avLst/>
          </a:prstGeom>
          <a:noFill/>
        </p:spPr>
      </p:pic>
      <p:pic>
        <p:nvPicPr>
          <p:cNvPr id="2060" name="Picture 12" descr="いつもその都度現金払い"/>
          <p:cNvPicPr>
            <a:picLocks noChangeAspect="1" noChangeArrowheads="1"/>
          </p:cNvPicPr>
          <p:nvPr/>
        </p:nvPicPr>
        <p:blipFill>
          <a:blip r:embed="rId5" cstate="print"/>
          <a:srcRect/>
          <a:stretch>
            <a:fillRect/>
          </a:stretch>
        </p:blipFill>
        <p:spPr bwMode="auto">
          <a:xfrm>
            <a:off x="1258888" y="3716338"/>
            <a:ext cx="3619500" cy="238125"/>
          </a:xfrm>
          <a:prstGeom prst="rect">
            <a:avLst/>
          </a:prstGeom>
          <a:noFill/>
        </p:spPr>
      </p:pic>
      <p:pic>
        <p:nvPicPr>
          <p:cNvPr id="2062" name="Picture 14" descr="面倒な管理も一切不要"/>
          <p:cNvPicPr>
            <a:picLocks noChangeAspect="1" noChangeArrowheads="1"/>
          </p:cNvPicPr>
          <p:nvPr/>
        </p:nvPicPr>
        <p:blipFill>
          <a:blip r:embed="rId6" cstate="print"/>
          <a:srcRect/>
          <a:stretch>
            <a:fillRect/>
          </a:stretch>
        </p:blipFill>
        <p:spPr bwMode="auto">
          <a:xfrm>
            <a:off x="1258888" y="4651375"/>
            <a:ext cx="3619500" cy="238125"/>
          </a:xfrm>
          <a:prstGeom prst="rect">
            <a:avLst/>
          </a:prstGeom>
          <a:noFill/>
        </p:spPr>
      </p:pic>
      <p:pic>
        <p:nvPicPr>
          <p:cNvPr id="2064" name="Picture 16" descr="省スペース＆設備投資不要"/>
          <p:cNvPicPr>
            <a:picLocks noChangeAspect="1" noChangeArrowheads="1"/>
          </p:cNvPicPr>
          <p:nvPr/>
        </p:nvPicPr>
        <p:blipFill>
          <a:blip r:embed="rId7" cstate="print"/>
          <a:srcRect/>
          <a:stretch>
            <a:fillRect/>
          </a:stretch>
        </p:blipFill>
        <p:spPr bwMode="auto">
          <a:xfrm>
            <a:off x="1258888" y="5661025"/>
            <a:ext cx="3619500" cy="238125"/>
          </a:xfrm>
          <a:prstGeom prst="rect">
            <a:avLst/>
          </a:prstGeom>
          <a:noFill/>
        </p:spPr>
      </p:pic>
      <p:sp>
        <p:nvSpPr>
          <p:cNvPr id="2065" name="Text Box 17"/>
          <p:cNvSpPr txBox="1">
            <a:spLocks noChangeArrowheads="1"/>
          </p:cNvSpPr>
          <p:nvPr/>
        </p:nvSpPr>
        <p:spPr bwMode="auto">
          <a:xfrm>
            <a:off x="1958975" y="4017963"/>
            <a:ext cx="4710113" cy="457200"/>
          </a:xfrm>
          <a:prstGeom prst="rect">
            <a:avLst/>
          </a:prstGeom>
          <a:noFill/>
          <a:ln w="9525">
            <a:noFill/>
            <a:miter lim="800000"/>
            <a:headEnd/>
            <a:tailEnd/>
          </a:ln>
          <a:effectLst/>
        </p:spPr>
        <p:txBody>
          <a:bodyPr wrap="none">
            <a:spAutoFit/>
          </a:bodyPr>
          <a:lstStyle/>
          <a:p>
            <a:r>
              <a:rPr lang="ja-JP" altLang="en-US" sz="1200">
                <a:latin typeface="HGP創英角ｺﾞｼｯｸUB" pitchFamily="50" charset="-128"/>
                <a:ea typeface="HGP創英角ｺﾞｼｯｸUB" pitchFamily="50" charset="-128"/>
              </a:rPr>
              <a:t>代金は商品と引き換えに、備え付けの集金箱に入れるだけの明朗会計。</a:t>
            </a:r>
            <a:br>
              <a:rPr lang="ja-JP" altLang="en-US" sz="1200">
                <a:latin typeface="HGP創英角ｺﾞｼｯｸUB" pitchFamily="50" charset="-128"/>
                <a:ea typeface="HGP創英角ｺﾞｼｯｸUB" pitchFamily="50" charset="-128"/>
              </a:rPr>
            </a:br>
            <a:r>
              <a:rPr lang="ja-JP" altLang="en-US" sz="1200">
                <a:latin typeface="HGP創英角ｺﾞｼｯｸUB" pitchFamily="50" charset="-128"/>
                <a:ea typeface="HGP創英角ｺﾞｼｯｸUB" pitchFamily="50" charset="-128"/>
              </a:rPr>
              <a:t>もちろん、社員の福利厚生としての会社一括払いも可能です。 </a:t>
            </a:r>
          </a:p>
        </p:txBody>
      </p:sp>
      <p:sp>
        <p:nvSpPr>
          <p:cNvPr id="2066" name="Text Box 18"/>
          <p:cNvSpPr txBox="1">
            <a:spLocks noChangeArrowheads="1"/>
          </p:cNvSpPr>
          <p:nvPr/>
        </p:nvSpPr>
        <p:spPr bwMode="auto">
          <a:xfrm>
            <a:off x="1979613" y="4940300"/>
            <a:ext cx="4581525" cy="457200"/>
          </a:xfrm>
          <a:prstGeom prst="rect">
            <a:avLst/>
          </a:prstGeom>
          <a:noFill/>
          <a:ln w="9525">
            <a:noFill/>
            <a:miter lim="800000"/>
            <a:headEnd/>
            <a:tailEnd/>
          </a:ln>
          <a:effectLst/>
        </p:spPr>
        <p:txBody>
          <a:bodyPr wrap="none">
            <a:spAutoFit/>
          </a:bodyPr>
          <a:lstStyle/>
          <a:p>
            <a:r>
              <a:rPr lang="ja-JP" altLang="en-US" sz="1200">
                <a:latin typeface="HGP創英角ｺﾞｼｯｸUB" pitchFamily="50" charset="-128"/>
                <a:ea typeface="HGP創英角ｺﾞｼｯｸUB" pitchFamily="50" charset="-128"/>
              </a:rPr>
              <a:t>当社サービススタッフが定期的に訪問し、商品をチェック。</a:t>
            </a:r>
            <a:br>
              <a:rPr lang="ja-JP" altLang="en-US" sz="1200">
                <a:latin typeface="HGP創英角ｺﾞｼｯｸUB" pitchFamily="50" charset="-128"/>
                <a:ea typeface="HGP創英角ｺﾞｼｯｸUB" pitchFamily="50" charset="-128"/>
              </a:rPr>
            </a:br>
            <a:r>
              <a:rPr lang="ja-JP" altLang="en-US" sz="1200">
                <a:latin typeface="HGP創英角ｺﾞｼｯｸUB" pitchFamily="50" charset="-128"/>
                <a:ea typeface="HGP創英角ｺﾞｼｯｸUB" pitchFamily="50" charset="-128"/>
              </a:rPr>
              <a:t>入替えや補充、代金の回収はもちろん、メンテナンスもお任せ下さい。 </a:t>
            </a:r>
          </a:p>
        </p:txBody>
      </p:sp>
      <p:sp>
        <p:nvSpPr>
          <p:cNvPr id="2067" name="Text Box 19"/>
          <p:cNvSpPr txBox="1">
            <a:spLocks noChangeArrowheads="1"/>
          </p:cNvSpPr>
          <p:nvPr/>
        </p:nvSpPr>
        <p:spPr bwMode="auto">
          <a:xfrm>
            <a:off x="1979613" y="5949950"/>
            <a:ext cx="4205287" cy="457200"/>
          </a:xfrm>
          <a:prstGeom prst="rect">
            <a:avLst/>
          </a:prstGeom>
          <a:noFill/>
          <a:ln w="9525">
            <a:noFill/>
            <a:miter lim="800000"/>
            <a:headEnd/>
            <a:tailEnd/>
          </a:ln>
          <a:effectLst/>
        </p:spPr>
        <p:txBody>
          <a:bodyPr wrap="none">
            <a:spAutoFit/>
          </a:bodyPr>
          <a:lstStyle/>
          <a:p>
            <a:r>
              <a:rPr lang="ja-JP" altLang="en-US" sz="1200">
                <a:latin typeface="HGP創英角ｺﾞｼｯｸUB" pitchFamily="50" charset="-128"/>
                <a:ea typeface="HGP創英角ｺﾞｼｯｸUB" pitchFamily="50" charset="-128"/>
              </a:rPr>
              <a:t>商品を入れる専用の冷蔵庫は、当社がご用意・設備いたします。</a:t>
            </a:r>
            <a:br>
              <a:rPr lang="ja-JP" altLang="en-US" sz="1200">
                <a:latin typeface="HGP創英角ｺﾞｼｯｸUB" pitchFamily="50" charset="-128"/>
                <a:ea typeface="HGP創英角ｺﾞｼｯｸUB" pitchFamily="50" charset="-128"/>
              </a:rPr>
            </a:br>
            <a:r>
              <a:rPr lang="ja-JP" altLang="en-US" sz="1200">
                <a:latin typeface="HGP創英角ｺﾞｼｯｸUB" pitchFamily="50" charset="-128"/>
                <a:ea typeface="HGP創英角ｺﾞｼｯｸUB" pitchFamily="50" charset="-128"/>
              </a:rPr>
              <a:t>冷蔵庫がある方は、商品だけで構いません。 </a:t>
            </a:r>
          </a:p>
        </p:txBody>
      </p:sp>
      <p:sp>
        <p:nvSpPr>
          <p:cNvPr id="2068" name="Text Box 20"/>
          <p:cNvSpPr txBox="1">
            <a:spLocks noChangeArrowheads="1"/>
          </p:cNvSpPr>
          <p:nvPr/>
        </p:nvSpPr>
        <p:spPr bwMode="auto">
          <a:xfrm>
            <a:off x="1835150" y="260350"/>
            <a:ext cx="2125663" cy="366713"/>
          </a:xfrm>
          <a:prstGeom prst="rect">
            <a:avLst/>
          </a:prstGeom>
          <a:noFill/>
          <a:ln w="9525">
            <a:noFill/>
            <a:miter lim="800000"/>
            <a:headEnd/>
            <a:tailEnd/>
          </a:ln>
          <a:effectLst/>
        </p:spPr>
        <p:txBody>
          <a:bodyPr wrap="none">
            <a:spAutoFit/>
          </a:bodyPr>
          <a:lstStyle/>
          <a:p>
            <a:r>
              <a:rPr lang="ja-JP" altLang="en-US">
                <a:solidFill>
                  <a:schemeClr val="bg2"/>
                </a:solidFill>
                <a:ea typeface="HGP創英角ｺﾞｼｯｸUB" pitchFamily="50" charset="-128"/>
              </a:rPr>
              <a:t>オフィスコンビニ</a:t>
            </a:r>
            <a:r>
              <a:rPr lang="ja-JP" altLang="en-US">
                <a:solidFill>
                  <a:schemeClr val="bg2"/>
                </a:solidFill>
                <a:ea typeface="HG創英角ｺﾞｼｯｸUB" pitchFamily="49" charset="-128"/>
              </a:rPr>
              <a:t>とは</a:t>
            </a:r>
          </a:p>
        </p:txBody>
      </p:sp>
      <p:sp>
        <p:nvSpPr>
          <p:cNvPr id="2069" name="Line 21"/>
          <p:cNvSpPr>
            <a:spLocks noChangeShapeType="1"/>
          </p:cNvSpPr>
          <p:nvPr/>
        </p:nvSpPr>
        <p:spPr bwMode="auto">
          <a:xfrm>
            <a:off x="107950" y="836613"/>
            <a:ext cx="8928100" cy="0"/>
          </a:xfrm>
          <a:prstGeom prst="line">
            <a:avLst/>
          </a:prstGeom>
          <a:noFill/>
          <a:ln w="28575">
            <a:solidFill>
              <a:srgbClr val="C0C0C0"/>
            </a:solidFill>
            <a:round/>
            <a:headEnd type="oval" w="med" len="med"/>
            <a:tailEnd type="oval"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7" name="Cloud"/>
          <p:cNvSpPr>
            <a:spLocks noChangeAspect="1" noEditPoints="1" noChangeArrowheads="1"/>
          </p:cNvSpPr>
          <p:nvPr/>
        </p:nvSpPr>
        <p:spPr bwMode="auto">
          <a:xfrm>
            <a:off x="611188" y="3141663"/>
            <a:ext cx="1447800" cy="9699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88" name="Cloud"/>
          <p:cNvSpPr>
            <a:spLocks noChangeAspect="1" noEditPoints="1" noChangeArrowheads="1"/>
          </p:cNvSpPr>
          <p:nvPr/>
        </p:nvSpPr>
        <p:spPr bwMode="auto">
          <a:xfrm>
            <a:off x="684213" y="4941888"/>
            <a:ext cx="1447800" cy="9699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86" name="Cloud"/>
          <p:cNvSpPr>
            <a:spLocks noChangeAspect="1" noEditPoints="1" noChangeArrowheads="1"/>
          </p:cNvSpPr>
          <p:nvPr/>
        </p:nvSpPr>
        <p:spPr bwMode="auto">
          <a:xfrm>
            <a:off x="611188" y="1268413"/>
            <a:ext cx="1447800" cy="9699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76" name="Text Box 4"/>
          <p:cNvSpPr txBox="1">
            <a:spLocks noChangeArrowheads="1"/>
          </p:cNvSpPr>
          <p:nvPr/>
        </p:nvSpPr>
        <p:spPr bwMode="auto">
          <a:xfrm>
            <a:off x="1908175" y="260350"/>
            <a:ext cx="2220913"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設置の手順について</a:t>
            </a:r>
            <a:r>
              <a:rPr lang="ja-JP" altLang="en-US">
                <a:latin typeface="HGP創英角ｺﾞｼｯｸUB" pitchFamily="50" charset="-128"/>
                <a:ea typeface="HGP創英角ｺﾞｼｯｸUB" pitchFamily="50" charset="-128"/>
              </a:rPr>
              <a:t> </a:t>
            </a:r>
          </a:p>
        </p:txBody>
      </p:sp>
      <p:sp>
        <p:nvSpPr>
          <p:cNvPr id="3077" name="Rectangle 5"/>
          <p:cNvSpPr>
            <a:spLocks noChangeArrowheads="1"/>
          </p:cNvSpPr>
          <p:nvPr/>
        </p:nvSpPr>
        <p:spPr bwMode="auto">
          <a:xfrm>
            <a:off x="2339975" y="768350"/>
            <a:ext cx="5346700" cy="5857875"/>
          </a:xfrm>
          <a:prstGeom prst="rect">
            <a:avLst/>
          </a:prstGeom>
          <a:noFill/>
          <a:ln w="9525">
            <a:noFill/>
            <a:miter lim="800000"/>
            <a:headEnd/>
            <a:tailEnd/>
          </a:ln>
          <a:effectLst/>
        </p:spPr>
        <p:txBody>
          <a:bodyPr wrap="none" lIns="0" tIns="0" rIns="0" bIns="0" anchor="ctr">
            <a:spAutoFit/>
          </a:bodyPr>
          <a:lstStyle/>
          <a:p>
            <a:r>
              <a:rPr lang="en-US" altLang="ja-JP" sz="900">
                <a:solidFill>
                  <a:srgbClr val="333333"/>
                </a:solidFill>
                <a:latin typeface="HG創英角ｺﾞｼｯｸUB" pitchFamily="49" charset="-128"/>
                <a:ea typeface="HG創英角ｺﾞｼｯｸUB" pitchFamily="49" charset="-128"/>
              </a:rPr>
              <a:t>  </a:t>
            </a:r>
            <a:r>
              <a:rPr lang="en-US" altLang="ja-JP" sz="4800">
                <a:solidFill>
                  <a:srgbClr val="333333"/>
                </a:solidFill>
                <a:latin typeface="Arial"/>
                <a:ea typeface="HG創英角ｺﾞｼｯｸUB" pitchFamily="49" charset="-128"/>
              </a:rPr>
              <a:t> </a:t>
            </a:r>
            <a:r>
              <a:rPr lang="en-US" altLang="ja-JP" sz="900">
                <a:solidFill>
                  <a:srgbClr val="333333"/>
                </a:solidFill>
                <a:latin typeface="Arial"/>
                <a:ea typeface="HG創英角ｺﾞｼｯｸUB" pitchFamily="49" charset="-128"/>
              </a:rPr>
              <a:t>                       </a:t>
            </a:r>
            <a:endParaRPr lang="en-US" altLang="ja-JP" sz="900">
              <a:solidFill>
                <a:srgbClr val="333333"/>
              </a:solidFill>
              <a:latin typeface="HG創英角ｺﾞｼｯｸUB" pitchFamily="49" charset="-128"/>
              <a:ea typeface="HG創英角ｺﾞｼｯｸUB" pitchFamily="49" charset="-128"/>
            </a:endParaRPr>
          </a:p>
          <a:p>
            <a:endParaRPr lang="en-US" altLang="ja-JP" sz="900">
              <a:solidFill>
                <a:srgbClr val="333333"/>
              </a:solidFill>
              <a:latin typeface="HG創英角ｺﾞｼｯｸUB" pitchFamily="49" charset="-128"/>
              <a:ea typeface="HG創英角ｺﾞｼｯｸUB" pitchFamily="49" charset="-128"/>
            </a:endParaRPr>
          </a:p>
          <a:p>
            <a:endParaRPr lang="en-US" altLang="ja-JP" sz="900">
              <a:solidFill>
                <a:srgbClr val="333333"/>
              </a:solidFill>
              <a:latin typeface="HG創英角ｺﾞｼｯｸUB" pitchFamily="49" charset="-128"/>
              <a:ea typeface="HG創英角ｺﾞｼｯｸUB" pitchFamily="49" charset="-128"/>
            </a:endParaRPr>
          </a:p>
          <a:p>
            <a:pPr eaLnBrk="0" hangingPunct="0"/>
            <a:r>
              <a:rPr lang="ja-JP" altLang="en-US">
                <a:solidFill>
                  <a:srgbClr val="0099FF"/>
                </a:solidFill>
                <a:latin typeface="HG創英角ｺﾞｼｯｸUB" pitchFamily="49" charset="-128"/>
                <a:ea typeface="HG創英角ｺﾞｼｯｸUB" pitchFamily="49" charset="-128"/>
              </a:rPr>
              <a:t>まずはお気軽にお問合せください！</a:t>
            </a:r>
          </a:p>
          <a:p>
            <a:pPr lvl="1" eaLnBrk="0" hangingPunct="0"/>
            <a:r>
              <a:rPr lang="ja-JP" altLang="en-US" sz="1100">
                <a:solidFill>
                  <a:srgbClr val="FF0066"/>
                </a:solidFill>
                <a:latin typeface="HG創英角ｺﾞｼｯｸUB" pitchFamily="49" charset="-128"/>
                <a:ea typeface="HG創英角ｺﾞｼｯｸUB" pitchFamily="49" charset="-128"/>
                <a:hlinkClick r:id="rId3"/>
              </a:rPr>
              <a:t>お問合せフォーム</a:t>
            </a:r>
            <a:r>
              <a:rPr lang="ja-JP" altLang="en-US" sz="1100">
                <a:solidFill>
                  <a:srgbClr val="333333"/>
                </a:solidFill>
                <a:latin typeface="HG創英角ｺﾞｼｯｸUB" pitchFamily="49" charset="-128"/>
                <a:ea typeface="HG創英角ｺﾞｼｯｸUB" pitchFamily="49" charset="-128"/>
              </a:rPr>
              <a:t>にてお気軽にお問合せください。</a:t>
            </a:r>
          </a:p>
          <a:p>
            <a:pPr lvl="1" eaLnBrk="0" hangingPunct="0"/>
            <a:r>
              <a:rPr lang="ja-JP" altLang="en-US" sz="1000">
                <a:solidFill>
                  <a:srgbClr val="333333"/>
                </a:solidFill>
                <a:latin typeface="HG創英角ｺﾞｼｯｸUB" pitchFamily="49" charset="-128"/>
                <a:ea typeface="HG創英角ｺﾞｼｯｸUB" pitchFamily="49" charset="-128"/>
              </a:rPr>
              <a:t>└→</a:t>
            </a:r>
            <a:r>
              <a:rPr lang="en-US" altLang="ja-JP" sz="1000">
                <a:hlinkClick r:id="rId3"/>
              </a:rPr>
              <a:t>http://www.wgps.jp/ocl/</a:t>
            </a:r>
            <a:endParaRPr lang="en-US" altLang="ja-JP" sz="1000">
              <a:solidFill>
                <a:srgbClr val="333333"/>
              </a:solidFill>
              <a:latin typeface="HG創英角ｺﾞｼｯｸUB" pitchFamily="49" charset="-128"/>
              <a:ea typeface="HG創英角ｺﾞｼｯｸUB" pitchFamily="49" charset="-128"/>
            </a:endParaRPr>
          </a:p>
          <a:p>
            <a:pPr lvl="1" eaLnBrk="0" hangingPunct="0"/>
            <a:r>
              <a:rPr lang="ja-JP" altLang="en-US" sz="1100">
                <a:solidFill>
                  <a:srgbClr val="333333"/>
                </a:solidFill>
                <a:latin typeface="HG創英角ｺﾞｼｯｸUB" pitchFamily="49" charset="-128"/>
                <a:ea typeface="HG創英角ｺﾞｼｯｸUB" pitchFamily="49" charset="-128"/>
              </a:rPr>
              <a:t>お問い合わせで納得していただきましたら、</a:t>
            </a:r>
          </a:p>
          <a:p>
            <a:pPr lvl="1" eaLnBrk="0" hangingPunct="0"/>
            <a:r>
              <a:rPr lang="ja-JP" altLang="en-US" sz="1100">
                <a:solidFill>
                  <a:srgbClr val="333333"/>
                </a:solidFill>
                <a:latin typeface="HG創英角ｺﾞｼｯｸUB" pitchFamily="49" charset="-128"/>
                <a:ea typeface="HG創英角ｺﾞｼｯｸUB" pitchFamily="49" charset="-128"/>
              </a:rPr>
              <a:t>オフィスコンビニの者より設置の日時等の連絡をさせていただきます。</a:t>
            </a:r>
          </a:p>
          <a:p>
            <a:pPr eaLnBrk="0" hangingPunct="0"/>
            <a:endParaRPr lang="ja-JP" altLang="en-US" sz="1100">
              <a:solidFill>
                <a:srgbClr val="333333"/>
              </a:solidFill>
              <a:latin typeface="HG創英角ｺﾞｼｯｸUB" pitchFamily="49" charset="-128"/>
              <a:ea typeface="HG創英角ｺﾞｼｯｸUB" pitchFamily="49" charset="-128"/>
            </a:endParaRPr>
          </a:p>
          <a:p>
            <a:pPr eaLnBrk="0" hangingPunct="0"/>
            <a:r>
              <a:rPr lang="ja-JP" altLang="en-US" sz="900">
                <a:solidFill>
                  <a:srgbClr val="333333"/>
                </a:solidFill>
                <a:latin typeface="HG創英角ｺﾞｼｯｸUB" pitchFamily="49" charset="-128"/>
                <a:ea typeface="HG創英角ｺﾞｼｯｸUB" pitchFamily="49" charset="-128"/>
              </a:rPr>
              <a:t>  </a:t>
            </a:r>
            <a:r>
              <a:rPr lang="ja-JP" altLang="en-US" sz="2400">
                <a:solidFill>
                  <a:srgbClr val="333333"/>
                </a:solidFill>
                <a:latin typeface="Arial"/>
                <a:ea typeface="HG創英角ｺﾞｼｯｸUB" pitchFamily="49" charset="-128"/>
              </a:rPr>
              <a:t> </a:t>
            </a:r>
            <a:r>
              <a:rPr lang="ja-JP" altLang="en-US" sz="900">
                <a:solidFill>
                  <a:srgbClr val="333333"/>
                </a:solidFill>
                <a:latin typeface="Arial"/>
                <a:ea typeface="HG創英角ｺﾞｼｯｸUB" pitchFamily="49" charset="-128"/>
              </a:rPr>
              <a:t>                                                  </a:t>
            </a:r>
            <a:endParaRPr lang="ja-JP" altLang="en-US" sz="900">
              <a:solidFill>
                <a:srgbClr val="333333"/>
              </a:solidFill>
              <a:latin typeface="HG創英角ｺﾞｼｯｸUB" pitchFamily="49" charset="-128"/>
              <a:ea typeface="HG創英角ｺﾞｼｯｸUB" pitchFamily="49" charset="-128"/>
            </a:endParaRPr>
          </a:p>
          <a:p>
            <a:pPr eaLnBrk="0" hangingPunct="0"/>
            <a:r>
              <a:rPr lang="ja-JP" altLang="en-US" sz="900">
                <a:solidFill>
                  <a:srgbClr val="333333"/>
                </a:solidFill>
                <a:latin typeface="HG創英角ｺﾞｼｯｸUB" pitchFamily="49" charset="-128"/>
                <a:ea typeface="HG創英角ｺﾞｼｯｸUB" pitchFamily="49" charset="-128"/>
              </a:rPr>
              <a:t>  </a:t>
            </a:r>
            <a:r>
              <a:rPr lang="ja-JP" altLang="en-US" sz="4800">
                <a:solidFill>
                  <a:srgbClr val="333333"/>
                </a:solidFill>
                <a:latin typeface="Arial"/>
                <a:ea typeface="HG創英角ｺﾞｼｯｸUB" pitchFamily="49" charset="-128"/>
              </a:rPr>
              <a:t> </a:t>
            </a:r>
            <a:r>
              <a:rPr lang="ja-JP" altLang="en-US" sz="900">
                <a:solidFill>
                  <a:srgbClr val="333333"/>
                </a:solidFill>
                <a:latin typeface="Arial"/>
                <a:ea typeface="HG創英角ｺﾞｼｯｸUB" pitchFamily="49" charset="-128"/>
              </a:rPr>
              <a:t>                       </a:t>
            </a:r>
            <a:endParaRPr lang="ja-JP" altLang="en-US" sz="900">
              <a:solidFill>
                <a:srgbClr val="333333"/>
              </a:solidFill>
              <a:latin typeface="HG創英角ｺﾞｼｯｸUB" pitchFamily="49" charset="-128"/>
              <a:ea typeface="HG創英角ｺﾞｼｯｸUB" pitchFamily="49" charset="-128"/>
            </a:endParaRPr>
          </a:p>
          <a:p>
            <a:pPr eaLnBrk="0" hangingPunct="0"/>
            <a:r>
              <a:rPr lang="ja-JP" altLang="en-US">
                <a:solidFill>
                  <a:srgbClr val="0099FF"/>
                </a:solidFill>
                <a:latin typeface="HG創英角ｺﾞｼｯｸUB" pitchFamily="49" charset="-128"/>
                <a:ea typeface="HG創英角ｺﾞｼｯｸUB" pitchFamily="49" charset="-128"/>
              </a:rPr>
              <a:t>専用の冷蔵庫を設置します！</a:t>
            </a:r>
          </a:p>
          <a:p>
            <a:pPr lvl="1" eaLnBrk="0" hangingPunct="0"/>
            <a:r>
              <a:rPr lang="ja-JP" altLang="en-US" sz="1100">
                <a:solidFill>
                  <a:srgbClr val="333333"/>
                </a:solidFill>
                <a:latin typeface="HG創英角ｺﾞｼｯｸUB" pitchFamily="49" charset="-128"/>
                <a:ea typeface="HG創英角ｺﾞｼｯｸUB" pitchFamily="49" charset="-128"/>
              </a:rPr>
              <a:t>お申込後、御社のご都合に合わせて、専用の冷蔵庫を設置いたします。</a:t>
            </a:r>
            <a:br>
              <a:rPr lang="ja-JP" altLang="en-US" sz="1100">
                <a:solidFill>
                  <a:srgbClr val="333333"/>
                </a:solidFill>
                <a:latin typeface="HG創英角ｺﾞｼｯｸUB" pitchFamily="49" charset="-128"/>
                <a:ea typeface="HG創英角ｺﾞｼｯｸUB" pitchFamily="49" charset="-128"/>
              </a:rPr>
            </a:br>
            <a:endParaRPr lang="ja-JP" altLang="en-US" sz="1100">
              <a:solidFill>
                <a:srgbClr val="333333"/>
              </a:solidFill>
              <a:latin typeface="HG創英角ｺﾞｼｯｸUB" pitchFamily="49" charset="-128"/>
              <a:ea typeface="HG創英角ｺﾞｼｯｸUB" pitchFamily="49" charset="-128"/>
            </a:endParaRPr>
          </a:p>
          <a:p>
            <a:pPr eaLnBrk="0" hangingPunct="0"/>
            <a:r>
              <a:rPr lang="ja-JP" altLang="en-US" sz="900">
                <a:solidFill>
                  <a:srgbClr val="333333"/>
                </a:solidFill>
                <a:latin typeface="HG創英角ｺﾞｼｯｸUB" pitchFamily="49" charset="-128"/>
                <a:ea typeface="HG創英角ｺﾞｼｯｸUB" pitchFamily="49" charset="-128"/>
              </a:rPr>
              <a:t>  </a:t>
            </a:r>
            <a:r>
              <a:rPr lang="ja-JP" altLang="en-US" sz="2400">
                <a:solidFill>
                  <a:srgbClr val="333333"/>
                </a:solidFill>
                <a:latin typeface="Arial"/>
                <a:ea typeface="HG創英角ｺﾞｼｯｸUB" pitchFamily="49" charset="-128"/>
              </a:rPr>
              <a:t> </a:t>
            </a:r>
            <a:r>
              <a:rPr lang="ja-JP" altLang="en-US" sz="900">
                <a:solidFill>
                  <a:srgbClr val="333333"/>
                </a:solidFill>
                <a:latin typeface="Arial"/>
                <a:ea typeface="HG創英角ｺﾞｼｯｸUB" pitchFamily="49" charset="-128"/>
              </a:rPr>
              <a:t>                                                  </a:t>
            </a:r>
            <a:endParaRPr lang="ja-JP" altLang="en-US" sz="900">
              <a:solidFill>
                <a:srgbClr val="333333"/>
              </a:solidFill>
              <a:latin typeface="HG創英角ｺﾞｼｯｸUB" pitchFamily="49" charset="-128"/>
              <a:ea typeface="HG創英角ｺﾞｼｯｸUB" pitchFamily="49" charset="-128"/>
            </a:endParaRPr>
          </a:p>
          <a:p>
            <a:pPr eaLnBrk="0" hangingPunct="0"/>
            <a:r>
              <a:rPr lang="ja-JP" altLang="en-US" sz="900">
                <a:solidFill>
                  <a:srgbClr val="333333"/>
                </a:solidFill>
                <a:latin typeface="HG創英角ｺﾞｼｯｸUB" pitchFamily="49" charset="-128"/>
                <a:ea typeface="HG創英角ｺﾞｼｯｸUB" pitchFamily="49" charset="-128"/>
              </a:rPr>
              <a:t>  </a:t>
            </a:r>
            <a:r>
              <a:rPr lang="ja-JP" altLang="en-US" sz="4800">
                <a:solidFill>
                  <a:srgbClr val="333333"/>
                </a:solidFill>
                <a:latin typeface="Arial"/>
                <a:ea typeface="HG創英角ｺﾞｼｯｸUB" pitchFamily="49" charset="-128"/>
              </a:rPr>
              <a:t> </a:t>
            </a:r>
            <a:r>
              <a:rPr lang="ja-JP" altLang="en-US" sz="900">
                <a:solidFill>
                  <a:srgbClr val="333333"/>
                </a:solidFill>
                <a:latin typeface="Arial"/>
                <a:ea typeface="HG創英角ｺﾞｼｯｸUB" pitchFamily="49" charset="-128"/>
              </a:rPr>
              <a:t>                       </a:t>
            </a:r>
            <a:endParaRPr lang="ja-JP" altLang="en-US" sz="900">
              <a:solidFill>
                <a:srgbClr val="333333"/>
              </a:solidFill>
              <a:latin typeface="HG創英角ｺﾞｼｯｸUB" pitchFamily="49" charset="-128"/>
              <a:ea typeface="HG創英角ｺﾞｼｯｸUB" pitchFamily="49" charset="-128"/>
            </a:endParaRPr>
          </a:p>
          <a:p>
            <a:pPr eaLnBrk="0" hangingPunct="0"/>
            <a:r>
              <a:rPr lang="ja-JP" altLang="en-US">
                <a:solidFill>
                  <a:srgbClr val="0099FF"/>
                </a:solidFill>
                <a:latin typeface="HG創英角ｺﾞｼｯｸUB" pitchFamily="49" charset="-128"/>
                <a:ea typeface="HG創英角ｺﾞｼｯｸUB" pitchFamily="49" charset="-128"/>
              </a:rPr>
              <a:t>定期的にスタッフが訪問します！</a:t>
            </a:r>
          </a:p>
          <a:p>
            <a:pPr lvl="1" eaLnBrk="0" hangingPunct="0"/>
            <a:r>
              <a:rPr lang="ja-JP" altLang="en-US" sz="1100">
                <a:solidFill>
                  <a:srgbClr val="333333"/>
                </a:solidFill>
                <a:latin typeface="HG創英角ｺﾞｼｯｸUB" pitchFamily="49" charset="-128"/>
                <a:ea typeface="HG創英角ｺﾞｼｯｸUB" pitchFamily="49" charset="-128"/>
              </a:rPr>
              <a:t>定期的に弊社スタッフが御社を訪問し、商品の点検・補充・集金を致します。</a:t>
            </a:r>
          </a:p>
          <a:p>
            <a:pPr lvl="1" eaLnBrk="0" hangingPunct="0"/>
            <a:r>
              <a:rPr lang="ja-JP" altLang="en-US" sz="1100">
                <a:solidFill>
                  <a:srgbClr val="333333"/>
                </a:solidFill>
                <a:latin typeface="HG創英角ｺﾞｼｯｸUB" pitchFamily="49" charset="-128"/>
                <a:ea typeface="HG創英角ｺﾞｼｯｸUB" pitchFamily="49" charset="-128"/>
              </a:rPr>
              <a:t>もちろんメンテナンスもお任せください。</a:t>
            </a:r>
          </a:p>
          <a:p>
            <a:pPr lvl="1" eaLnBrk="0" hangingPunct="0"/>
            <a:r>
              <a:rPr lang="ja-JP" altLang="en-US" sz="1100">
                <a:solidFill>
                  <a:srgbClr val="333333"/>
                </a:solidFill>
                <a:latin typeface="HG創英角ｺﾞｼｯｸUB" pitchFamily="49" charset="-128"/>
                <a:ea typeface="HG創英角ｺﾞｼｯｸUB" pitchFamily="49" charset="-128"/>
              </a:rPr>
              <a:t>もちろん、社員の福利厚生としての会社一括払いも可能です。</a:t>
            </a:r>
          </a:p>
          <a:p>
            <a:pPr eaLnBrk="0" hangingPunct="0"/>
            <a:endParaRPr lang="en-US" altLang="ja-JP" sz="1100">
              <a:solidFill>
                <a:srgbClr val="333333"/>
              </a:solidFill>
              <a:latin typeface="HG創英角ｺﾞｼｯｸUB" pitchFamily="49" charset="-128"/>
              <a:ea typeface="HG創英角ｺﾞｼｯｸUB" pitchFamily="49" charset="-128"/>
            </a:endParaRPr>
          </a:p>
        </p:txBody>
      </p:sp>
      <p:pic>
        <p:nvPicPr>
          <p:cNvPr id="3078" name="Picture 6" descr="STEP 01"/>
          <p:cNvPicPr>
            <a:picLocks noChangeAspect="1" noChangeArrowheads="1"/>
          </p:cNvPicPr>
          <p:nvPr/>
        </p:nvPicPr>
        <p:blipFill>
          <a:blip r:embed="rId4" cstate="print"/>
          <a:srcRect/>
          <a:stretch>
            <a:fillRect/>
          </a:stretch>
        </p:blipFill>
        <p:spPr bwMode="auto">
          <a:xfrm>
            <a:off x="2411413" y="981075"/>
            <a:ext cx="762000" cy="762000"/>
          </a:xfrm>
          <a:prstGeom prst="rect">
            <a:avLst/>
          </a:prstGeom>
          <a:noFill/>
        </p:spPr>
      </p:pic>
      <p:pic>
        <p:nvPicPr>
          <p:cNvPr id="3079" name="Picture 7" descr="step_arrow"/>
          <p:cNvPicPr>
            <a:picLocks noChangeAspect="1" noChangeArrowheads="1"/>
          </p:cNvPicPr>
          <p:nvPr/>
        </p:nvPicPr>
        <p:blipFill>
          <a:blip r:embed="rId5" cstate="print"/>
          <a:srcRect/>
          <a:stretch>
            <a:fillRect/>
          </a:stretch>
        </p:blipFill>
        <p:spPr bwMode="auto">
          <a:xfrm>
            <a:off x="2555875" y="2852738"/>
            <a:ext cx="1619250" cy="381000"/>
          </a:xfrm>
          <a:prstGeom prst="rect">
            <a:avLst/>
          </a:prstGeom>
          <a:noFill/>
        </p:spPr>
      </p:pic>
      <p:pic>
        <p:nvPicPr>
          <p:cNvPr id="3080" name="Picture 8" descr="STEP 02"/>
          <p:cNvPicPr>
            <a:picLocks noChangeAspect="1" noChangeArrowheads="1"/>
          </p:cNvPicPr>
          <p:nvPr/>
        </p:nvPicPr>
        <p:blipFill>
          <a:blip r:embed="rId6" cstate="print"/>
          <a:srcRect/>
          <a:stretch>
            <a:fillRect/>
          </a:stretch>
        </p:blipFill>
        <p:spPr bwMode="auto">
          <a:xfrm>
            <a:off x="2339975" y="3141663"/>
            <a:ext cx="762000" cy="762000"/>
          </a:xfrm>
          <a:prstGeom prst="rect">
            <a:avLst/>
          </a:prstGeom>
          <a:noFill/>
        </p:spPr>
      </p:pic>
      <p:pic>
        <p:nvPicPr>
          <p:cNvPr id="3081" name="Picture 9" descr="step_arrow"/>
          <p:cNvPicPr>
            <a:picLocks noChangeAspect="1" noChangeArrowheads="1"/>
          </p:cNvPicPr>
          <p:nvPr/>
        </p:nvPicPr>
        <p:blipFill>
          <a:blip r:embed="rId5" cstate="print"/>
          <a:srcRect/>
          <a:stretch>
            <a:fillRect/>
          </a:stretch>
        </p:blipFill>
        <p:spPr bwMode="auto">
          <a:xfrm>
            <a:off x="2627313" y="4508500"/>
            <a:ext cx="1619250" cy="381000"/>
          </a:xfrm>
          <a:prstGeom prst="rect">
            <a:avLst/>
          </a:prstGeom>
          <a:noFill/>
        </p:spPr>
      </p:pic>
      <p:pic>
        <p:nvPicPr>
          <p:cNvPr id="3082" name="Picture 10" descr="STEP 03"/>
          <p:cNvPicPr>
            <a:picLocks noChangeAspect="1" noChangeArrowheads="1"/>
          </p:cNvPicPr>
          <p:nvPr/>
        </p:nvPicPr>
        <p:blipFill>
          <a:blip r:embed="rId7" cstate="print"/>
          <a:srcRect/>
          <a:stretch>
            <a:fillRect/>
          </a:stretch>
        </p:blipFill>
        <p:spPr bwMode="auto">
          <a:xfrm>
            <a:off x="2411413" y="4868863"/>
            <a:ext cx="762000" cy="762000"/>
          </a:xfrm>
          <a:prstGeom prst="rect">
            <a:avLst/>
          </a:prstGeom>
          <a:noFill/>
        </p:spPr>
      </p:pic>
      <p:sp>
        <p:nvSpPr>
          <p:cNvPr id="3083" name="Text Box 11"/>
          <p:cNvSpPr txBox="1">
            <a:spLocks noChangeArrowheads="1"/>
          </p:cNvSpPr>
          <p:nvPr/>
        </p:nvSpPr>
        <p:spPr bwMode="auto">
          <a:xfrm>
            <a:off x="827088" y="1484313"/>
            <a:ext cx="931862" cy="457200"/>
          </a:xfrm>
          <a:prstGeom prst="rect">
            <a:avLst/>
          </a:prstGeom>
          <a:noFill/>
          <a:ln w="9525">
            <a:noFill/>
            <a:miter lim="800000"/>
            <a:headEnd/>
            <a:tailEnd/>
          </a:ln>
          <a:effectLst/>
        </p:spPr>
        <p:txBody>
          <a:bodyPr wrap="none">
            <a:spAutoFit/>
          </a:bodyPr>
          <a:lstStyle/>
          <a:p>
            <a:r>
              <a:rPr lang="en-US" altLang="ja-JP" sz="2400">
                <a:solidFill>
                  <a:srgbClr val="0099FF"/>
                </a:solidFill>
                <a:latin typeface="Impact" pitchFamily="34" charset="0"/>
              </a:rPr>
              <a:t>STEP 1</a:t>
            </a:r>
          </a:p>
        </p:txBody>
      </p:sp>
      <p:sp>
        <p:nvSpPr>
          <p:cNvPr id="3084" name="Text Box 12"/>
          <p:cNvSpPr txBox="1">
            <a:spLocks noChangeArrowheads="1"/>
          </p:cNvSpPr>
          <p:nvPr/>
        </p:nvSpPr>
        <p:spPr bwMode="auto">
          <a:xfrm>
            <a:off x="827088" y="3357563"/>
            <a:ext cx="968375" cy="457200"/>
          </a:xfrm>
          <a:prstGeom prst="rect">
            <a:avLst/>
          </a:prstGeom>
          <a:noFill/>
          <a:ln w="9525">
            <a:noFill/>
            <a:miter lim="800000"/>
            <a:headEnd/>
            <a:tailEnd/>
          </a:ln>
          <a:effectLst/>
        </p:spPr>
        <p:txBody>
          <a:bodyPr wrap="none">
            <a:spAutoFit/>
          </a:bodyPr>
          <a:lstStyle/>
          <a:p>
            <a:r>
              <a:rPr lang="en-US" altLang="ja-JP" sz="2400">
                <a:solidFill>
                  <a:srgbClr val="0099FF"/>
                </a:solidFill>
                <a:latin typeface="Impact" pitchFamily="34" charset="0"/>
              </a:rPr>
              <a:t>STEP 2</a:t>
            </a:r>
          </a:p>
        </p:txBody>
      </p:sp>
      <p:sp>
        <p:nvSpPr>
          <p:cNvPr id="3085" name="Text Box 13"/>
          <p:cNvSpPr txBox="1">
            <a:spLocks noChangeArrowheads="1"/>
          </p:cNvSpPr>
          <p:nvPr/>
        </p:nvSpPr>
        <p:spPr bwMode="auto">
          <a:xfrm>
            <a:off x="900113" y="5159375"/>
            <a:ext cx="977900" cy="457200"/>
          </a:xfrm>
          <a:prstGeom prst="rect">
            <a:avLst/>
          </a:prstGeom>
          <a:noFill/>
          <a:ln w="9525">
            <a:noFill/>
            <a:miter lim="800000"/>
            <a:headEnd/>
            <a:tailEnd/>
          </a:ln>
          <a:effectLst/>
        </p:spPr>
        <p:txBody>
          <a:bodyPr wrap="none">
            <a:spAutoFit/>
          </a:bodyPr>
          <a:lstStyle/>
          <a:p>
            <a:r>
              <a:rPr lang="en-US" altLang="ja-JP" sz="2400">
                <a:solidFill>
                  <a:srgbClr val="0099FF"/>
                </a:solidFill>
                <a:latin typeface="Impact" pitchFamily="34" charset="0"/>
              </a:rPr>
              <a:t>STEP 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1908175" y="260350"/>
            <a:ext cx="1517650"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お支払い方法</a:t>
            </a:r>
            <a:endParaRPr lang="ja-JP" altLang="en-US">
              <a:latin typeface="HGP創英角ｺﾞｼｯｸUB" pitchFamily="50" charset="-128"/>
              <a:ea typeface="HGP創英角ｺﾞｼｯｸUB" pitchFamily="50" charset="-128"/>
            </a:endParaRPr>
          </a:p>
        </p:txBody>
      </p:sp>
      <p:sp>
        <p:nvSpPr>
          <p:cNvPr id="4103" name="Text Box 7"/>
          <p:cNvSpPr txBox="1">
            <a:spLocks noChangeArrowheads="1"/>
          </p:cNvSpPr>
          <p:nvPr/>
        </p:nvSpPr>
        <p:spPr bwMode="auto">
          <a:xfrm>
            <a:off x="1042988" y="1557338"/>
            <a:ext cx="5873750" cy="2047875"/>
          </a:xfrm>
          <a:prstGeom prst="rect">
            <a:avLst/>
          </a:prstGeom>
          <a:noFill/>
          <a:ln w="9525">
            <a:noFill/>
            <a:miter lim="800000"/>
            <a:headEnd/>
            <a:tailEnd/>
          </a:ln>
          <a:effectLst/>
        </p:spPr>
        <p:txBody>
          <a:bodyPr wrap="none">
            <a:spAutoFit/>
          </a:bodyPr>
          <a:lstStyle/>
          <a:p>
            <a:r>
              <a:rPr lang="ja-JP" altLang="en-US" sz="1600">
                <a:latin typeface="HG創英角ｺﾞｼｯｸUB" pitchFamily="49" charset="-128"/>
                <a:ea typeface="HG創英角ｺﾞｼｯｸUB" pitchFamily="49" charset="-128"/>
              </a:rPr>
              <a:t>お支払いは二通り。</a:t>
            </a:r>
            <a:br>
              <a:rPr lang="ja-JP" altLang="en-US" sz="1600">
                <a:latin typeface="HG創英角ｺﾞｼｯｸUB" pitchFamily="49" charset="-128"/>
                <a:ea typeface="HG創英角ｺﾞｼｯｸUB" pitchFamily="49" charset="-128"/>
              </a:rPr>
            </a:br>
            <a:r>
              <a:rPr lang="ja-JP" altLang="en-US" sz="1600">
                <a:latin typeface="HG創英角ｺﾞｼｯｸUB" pitchFamily="49" charset="-128"/>
                <a:ea typeface="HG創英角ｺﾞｼｯｸUB" pitchFamily="49" charset="-128"/>
              </a:rPr>
              <a:t>ご都合に合わせてお選びください。</a:t>
            </a:r>
          </a:p>
          <a:p>
            <a:endParaRPr lang="ja-JP" altLang="en-US" sz="1600">
              <a:solidFill>
                <a:srgbClr val="33CCFF"/>
              </a:solidFill>
              <a:latin typeface="HG創英角ｺﾞｼｯｸUB" pitchFamily="49" charset="-128"/>
              <a:ea typeface="HG創英角ｺﾞｼｯｸUB" pitchFamily="49" charset="-128"/>
            </a:endParaRPr>
          </a:p>
          <a:p>
            <a:r>
              <a:rPr lang="ja-JP" altLang="en-US" sz="1600">
                <a:solidFill>
                  <a:srgbClr val="0099FF"/>
                </a:solidFill>
                <a:latin typeface="HG創英角ｺﾞｼｯｸUB" pitchFamily="49" charset="-128"/>
                <a:ea typeface="HG創英角ｺﾞｼｯｸUB" pitchFamily="49" charset="-128"/>
              </a:rPr>
              <a:t>●一括後払い（福利厚生費などに）</a:t>
            </a:r>
          </a:p>
          <a:p>
            <a:r>
              <a:rPr lang="ja-JP" altLang="en-US" sz="1600">
                <a:latin typeface="HG創英角ｺﾞｼｯｸUB" pitchFamily="49" charset="-128"/>
                <a:ea typeface="HG創英角ｺﾞｼｯｸUB" pitchFamily="49" charset="-128"/>
              </a:rPr>
              <a:t> </a:t>
            </a:r>
            <a:r>
              <a:rPr lang="en-US" altLang="ja-JP" sz="1600">
                <a:latin typeface="HG創英角ｺﾞｼｯｸUB" pitchFamily="49" charset="-128"/>
                <a:ea typeface="HG創英角ｺﾞｼｯｸUB" pitchFamily="49" charset="-128"/>
              </a:rPr>
              <a:t>1</a:t>
            </a:r>
            <a:r>
              <a:rPr lang="ja-JP" altLang="en-US" sz="1600">
                <a:latin typeface="HG創英角ｺﾞｼｯｸUB" pitchFamily="49" charset="-128"/>
                <a:ea typeface="HG創英角ｺﾞｼｯｸUB" pitchFamily="49" charset="-128"/>
              </a:rPr>
              <a:t>ヶ月分の消費本数をまとめて担当者様よりご集金</a:t>
            </a:r>
            <a:br>
              <a:rPr lang="ja-JP" altLang="en-US" sz="1600">
                <a:latin typeface="HG創英角ｺﾞｼｯｸUB" pitchFamily="49" charset="-128"/>
                <a:ea typeface="HG創英角ｺﾞｼｯｸUB" pitchFamily="49" charset="-128"/>
              </a:rPr>
            </a:br>
            <a:r>
              <a:rPr lang="ja-JP" altLang="en-US" sz="1600">
                <a:latin typeface="HG創英角ｺﾞｼｯｸUB" pitchFamily="49" charset="-128"/>
                <a:ea typeface="HG創英角ｺﾞｼｯｸUB" pitchFamily="49" charset="-128"/>
              </a:rPr>
              <a:t/>
            </a:r>
            <a:br>
              <a:rPr lang="ja-JP" altLang="en-US" sz="1600">
                <a:latin typeface="HG創英角ｺﾞｼｯｸUB" pitchFamily="49" charset="-128"/>
                <a:ea typeface="HG創英角ｺﾞｼｯｸUB" pitchFamily="49" charset="-128"/>
              </a:rPr>
            </a:br>
            <a:r>
              <a:rPr lang="ja-JP" altLang="en-US" sz="1600">
                <a:solidFill>
                  <a:srgbClr val="0099FF"/>
                </a:solidFill>
                <a:latin typeface="HG創英角ｺﾞｼｯｸUB" pitchFamily="49" charset="-128"/>
                <a:ea typeface="HG創英角ｺﾞｼｯｸUB" pitchFamily="49" charset="-128"/>
              </a:rPr>
              <a:t>●集金箱払い（個人払い）</a:t>
            </a:r>
          </a:p>
          <a:p>
            <a:r>
              <a:rPr lang="ja-JP" altLang="en-US" sz="1600">
                <a:latin typeface="HG創英角ｺﾞｼｯｸUB" pitchFamily="49" charset="-128"/>
                <a:ea typeface="HG創英角ｺﾞｼｯｸUB" pitchFamily="49" charset="-128"/>
              </a:rPr>
              <a:t>　商品と引き換えにその都度現金を集金箱にお入れください。</a:t>
            </a:r>
          </a:p>
        </p:txBody>
      </p:sp>
      <p:pic>
        <p:nvPicPr>
          <p:cNvPr id="4110" name="Picture 14" descr="MC900351870[1]"/>
          <p:cNvPicPr>
            <a:picLocks noChangeAspect="1" noChangeArrowheads="1"/>
          </p:cNvPicPr>
          <p:nvPr/>
        </p:nvPicPr>
        <p:blipFill>
          <a:blip r:embed="rId3" cstate="print"/>
          <a:srcRect/>
          <a:stretch>
            <a:fillRect/>
          </a:stretch>
        </p:blipFill>
        <p:spPr bwMode="auto">
          <a:xfrm>
            <a:off x="6659563" y="4437063"/>
            <a:ext cx="1812925" cy="14541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1908175" y="260350"/>
            <a:ext cx="2144713"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商品の補充について</a:t>
            </a:r>
            <a:endParaRPr lang="ja-JP" altLang="en-US">
              <a:latin typeface="HGP創英角ｺﾞｼｯｸUB" pitchFamily="50" charset="-128"/>
              <a:ea typeface="HGP創英角ｺﾞｼｯｸUB" pitchFamily="50" charset="-128"/>
            </a:endParaRPr>
          </a:p>
        </p:txBody>
      </p:sp>
      <p:sp>
        <p:nvSpPr>
          <p:cNvPr id="5126" name="Text Box 6"/>
          <p:cNvSpPr txBox="1">
            <a:spLocks noChangeArrowheads="1"/>
          </p:cNvSpPr>
          <p:nvPr/>
        </p:nvSpPr>
        <p:spPr bwMode="auto">
          <a:xfrm>
            <a:off x="900113" y="1557338"/>
            <a:ext cx="6483350" cy="4183062"/>
          </a:xfrm>
          <a:prstGeom prst="rect">
            <a:avLst/>
          </a:prstGeom>
          <a:noFill/>
          <a:ln w="9525">
            <a:noFill/>
            <a:miter lim="800000"/>
            <a:headEnd/>
            <a:tailEnd/>
          </a:ln>
          <a:effectLst/>
        </p:spPr>
        <p:txBody>
          <a:bodyPr wrap="none">
            <a:spAutoFit/>
          </a:bodyPr>
          <a:lstStyle/>
          <a:p>
            <a:r>
              <a:rPr lang="ja-JP" altLang="en-US" sz="1600">
                <a:latin typeface="HG創英角ｺﾞｼｯｸUB" pitchFamily="49" charset="-128"/>
                <a:ea typeface="HG創英角ｺﾞｼｯｸUB" pitchFamily="49" charset="-128"/>
              </a:rPr>
              <a:t>定期的にオフィスコンビニより商品状況についてご確認後</a:t>
            </a:r>
          </a:p>
          <a:p>
            <a:r>
              <a:rPr lang="ja-JP" altLang="en-US" sz="1600">
                <a:latin typeface="HG創英角ｺﾞｼｯｸUB" pitchFamily="49" charset="-128"/>
                <a:ea typeface="HG創英角ｺﾞｼｯｸUB" pitchFamily="49" charset="-128"/>
              </a:rPr>
              <a:t>補充にお伺いさせていただきます。</a:t>
            </a:r>
          </a:p>
          <a:p>
            <a:endParaRPr lang="ja-JP" altLang="en-US" sz="1600">
              <a:latin typeface="HG創英角ｺﾞｼｯｸUB" pitchFamily="49" charset="-128"/>
              <a:ea typeface="HG創英角ｺﾞｼｯｸUB" pitchFamily="49" charset="-128"/>
            </a:endParaRPr>
          </a:p>
          <a:p>
            <a:r>
              <a:rPr lang="ja-JP" altLang="en-US" sz="1600">
                <a:latin typeface="HG創英角ｺﾞｼｯｸUB" pitchFamily="49" charset="-128"/>
                <a:ea typeface="HG創英角ｺﾞｼｯｸUB" pitchFamily="49" charset="-128"/>
              </a:rPr>
              <a:t>また、定期的なご連絡よりも早く商品がなくなってしまった場合には</a:t>
            </a:r>
          </a:p>
          <a:p>
            <a:r>
              <a:rPr lang="ja-JP" altLang="en-US" sz="1600">
                <a:latin typeface="HG創英角ｺﾞｼｯｸUB" pitchFamily="49" charset="-128"/>
                <a:ea typeface="HG創英角ｺﾞｼｯｸUB" pitchFamily="49" charset="-128"/>
              </a:rPr>
              <a:t>以下補充依頼フォームよりご連絡ください。</a:t>
            </a:r>
          </a:p>
          <a:p>
            <a:endParaRPr lang="ja-JP" altLang="en-US" sz="1600">
              <a:latin typeface="HG創英角ｺﾞｼｯｸUB" pitchFamily="49" charset="-128"/>
              <a:ea typeface="HG創英角ｺﾞｼｯｸUB" pitchFamily="49" charset="-128"/>
            </a:endParaRPr>
          </a:p>
          <a:p>
            <a:r>
              <a:rPr lang="en-US" altLang="ja-JP" sz="1600">
                <a:solidFill>
                  <a:srgbClr val="0099FF"/>
                </a:solidFill>
                <a:latin typeface="HGP創英角ｺﾞｼｯｸUB" pitchFamily="50" charset="-128"/>
                <a:ea typeface="HGP創英角ｺﾞｼｯｸUB" pitchFamily="50" charset="-128"/>
              </a:rPr>
              <a:t>【</a:t>
            </a:r>
            <a:r>
              <a:rPr lang="ja-JP" altLang="en-US" sz="1600">
                <a:solidFill>
                  <a:srgbClr val="0099FF"/>
                </a:solidFill>
                <a:latin typeface="HGP創英角ｺﾞｼｯｸUB" pitchFamily="50" charset="-128"/>
                <a:ea typeface="HGP創英角ｺﾞｼｯｸUB" pitchFamily="50" charset="-128"/>
              </a:rPr>
              <a:t>オフィスコンビニ</a:t>
            </a:r>
            <a:r>
              <a:rPr lang="en-US" altLang="ja-JP" sz="1600">
                <a:solidFill>
                  <a:srgbClr val="0099FF"/>
                </a:solidFill>
                <a:latin typeface="HGP創英角ｺﾞｼｯｸUB" pitchFamily="50" charset="-128"/>
                <a:ea typeface="HGP創英角ｺﾞｼｯｸUB" pitchFamily="50" charset="-128"/>
              </a:rPr>
              <a:t>】</a:t>
            </a:r>
            <a:r>
              <a:rPr lang="ja-JP" altLang="en-US" sz="1600">
                <a:solidFill>
                  <a:srgbClr val="0099FF"/>
                </a:solidFill>
                <a:latin typeface="HGP創英角ｺﾞｼｯｸUB" pitchFamily="50" charset="-128"/>
                <a:ea typeface="HGP創英角ｺﾞｼｯｸUB" pitchFamily="50" charset="-128"/>
              </a:rPr>
              <a:t>商品補充依頼</a:t>
            </a:r>
          </a:p>
          <a:p>
            <a:r>
              <a:rPr lang="en-US" altLang="ja-JP">
                <a:solidFill>
                  <a:srgbClr val="0099FF"/>
                </a:solidFill>
                <a:latin typeface="HGP創英角ｺﾞｼｯｸUB" pitchFamily="50" charset="-128"/>
                <a:ea typeface="HGP創英角ｺﾞｼｯｸUB" pitchFamily="50" charset="-128"/>
              </a:rPr>
              <a:t>http://enq.writeup.co.jp/q.cgi?uid=media&amp;pid=officeconveni</a:t>
            </a:r>
            <a:endParaRPr lang="en-US" altLang="ja-JP" sz="1600">
              <a:solidFill>
                <a:srgbClr val="0099FF"/>
              </a:solidFill>
              <a:latin typeface="HGP創英角ｺﾞｼｯｸUB" pitchFamily="50" charset="-128"/>
              <a:ea typeface="HGP創英角ｺﾞｼｯｸUB" pitchFamily="50" charset="-128"/>
            </a:endParaRPr>
          </a:p>
          <a:p>
            <a:endParaRPr lang="en-US" altLang="ja-JP" sz="1600">
              <a:solidFill>
                <a:srgbClr val="0099FF"/>
              </a:solidFill>
              <a:latin typeface="HGP創英角ｺﾞｼｯｸUB" pitchFamily="50" charset="-128"/>
              <a:ea typeface="HGP創英角ｺﾞｼｯｸUB" pitchFamily="50" charset="-128"/>
            </a:endParaRPr>
          </a:p>
          <a:p>
            <a:r>
              <a:rPr lang="ja-JP" altLang="en-US" sz="1600">
                <a:latin typeface="HG創英角ｺﾞｼｯｸUB" pitchFamily="49" charset="-128"/>
                <a:ea typeface="HG創英角ｺﾞｼｯｸUB" pitchFamily="49" charset="-128"/>
              </a:rPr>
              <a:t>商品補充にお伺いさせていただきます。</a:t>
            </a:r>
          </a:p>
          <a:p>
            <a:endParaRPr lang="ja-JP" altLang="en-US" sz="1600">
              <a:solidFill>
                <a:srgbClr val="CC0000"/>
              </a:solidFill>
              <a:latin typeface="HG創英角ｺﾞｼｯｸUB" pitchFamily="49" charset="-128"/>
              <a:ea typeface="HG創英角ｺﾞｼｯｸUB" pitchFamily="49" charset="-128"/>
            </a:endParaRPr>
          </a:p>
          <a:p>
            <a:r>
              <a:rPr lang="en-US" altLang="ja-JP" sz="1600">
                <a:solidFill>
                  <a:srgbClr val="CC0000"/>
                </a:solidFill>
                <a:latin typeface="HG創英角ｺﾞｼｯｸUB" pitchFamily="49" charset="-128"/>
                <a:ea typeface="HG創英角ｺﾞｼｯｸUB" pitchFamily="49" charset="-128"/>
              </a:rPr>
              <a:t>※</a:t>
            </a:r>
            <a:r>
              <a:rPr lang="ja-JP" altLang="en-US" sz="1600">
                <a:solidFill>
                  <a:srgbClr val="CC0000"/>
                </a:solidFill>
                <a:latin typeface="HG創英角ｺﾞｼｯｸUB" pitchFamily="49" charset="-128"/>
                <a:ea typeface="HG創英角ｺﾞｼｯｸUB" pitchFamily="49" charset="-128"/>
              </a:rPr>
              <a:t>ご依頼本数はある程度まとめた形で</a:t>
            </a:r>
          </a:p>
          <a:p>
            <a:r>
              <a:rPr lang="ja-JP" altLang="en-US" sz="1600">
                <a:solidFill>
                  <a:srgbClr val="CC0000"/>
                </a:solidFill>
                <a:latin typeface="HG創英角ｺﾞｼｯｸUB" pitchFamily="49" charset="-128"/>
                <a:ea typeface="HG創英角ｺﾞｼｯｸUB" pitchFamily="49" charset="-128"/>
              </a:rPr>
              <a:t>ご依頼いただきますようお願いいたします。</a:t>
            </a:r>
          </a:p>
          <a:p>
            <a:endParaRPr lang="ja-JP" altLang="en-US" sz="1600">
              <a:solidFill>
                <a:srgbClr val="CC0000"/>
              </a:solidFill>
              <a:latin typeface="HG創英角ｺﾞｼｯｸUB" pitchFamily="49" charset="-128"/>
              <a:ea typeface="HG創英角ｺﾞｼｯｸUB" pitchFamily="49" charset="-128"/>
            </a:endParaRPr>
          </a:p>
          <a:p>
            <a:r>
              <a:rPr lang="ja-JP" altLang="en-US" sz="1400">
                <a:solidFill>
                  <a:srgbClr val="CC0000"/>
                </a:solidFill>
                <a:latin typeface="HG創英角ｺﾞｼｯｸUB" pitchFamily="49" charset="-128"/>
                <a:ea typeface="HG創英角ｺﾞｼｯｸUB" pitchFamily="49" charset="-128"/>
              </a:rPr>
              <a:t>数量の場合、お断りをさせていただく場合ございます。</a:t>
            </a:r>
          </a:p>
          <a:p>
            <a:r>
              <a:rPr lang="ja-JP" altLang="en-US" sz="1400">
                <a:solidFill>
                  <a:srgbClr val="CC0000"/>
                </a:solidFill>
                <a:latin typeface="HG創英角ｺﾞｼｯｸUB" pitchFamily="49" charset="-128"/>
                <a:ea typeface="HG創英角ｺﾞｼｯｸUB" pitchFamily="49" charset="-128"/>
              </a:rPr>
              <a:t>予めご了承の程よろしくお願いいたします。</a:t>
            </a:r>
          </a:p>
          <a:p>
            <a:endParaRPr lang="en-US" altLang="ja-JP" sz="1400">
              <a:solidFill>
                <a:srgbClr val="CC0000"/>
              </a:solidFill>
              <a:latin typeface="HG創英角ｺﾞｼｯｸUB" pitchFamily="49" charset="-128"/>
              <a:ea typeface="HG創英角ｺﾞｼｯｸUB" pitchFamily="49" charset="-128"/>
            </a:endParaRPr>
          </a:p>
        </p:txBody>
      </p:sp>
      <p:pic>
        <p:nvPicPr>
          <p:cNvPr id="5132" name="Picture 12" descr="MC900234577[1]"/>
          <p:cNvPicPr>
            <a:picLocks noChangeAspect="1" noChangeArrowheads="1"/>
          </p:cNvPicPr>
          <p:nvPr/>
        </p:nvPicPr>
        <p:blipFill>
          <a:blip r:embed="rId3" cstate="print"/>
          <a:srcRect/>
          <a:stretch>
            <a:fillRect/>
          </a:stretch>
        </p:blipFill>
        <p:spPr bwMode="auto">
          <a:xfrm>
            <a:off x="6659563" y="4652963"/>
            <a:ext cx="1663700" cy="14097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1908175" y="260350"/>
            <a:ext cx="2954338"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各種</a:t>
            </a:r>
            <a:r>
              <a:rPr lang="en-US" altLang="ja-JP">
                <a:solidFill>
                  <a:schemeClr val="bg2"/>
                </a:solidFill>
                <a:latin typeface="HGP創英角ｺﾞｼｯｸUB" pitchFamily="50" charset="-128"/>
                <a:ea typeface="HGP創英角ｺﾞｼｯｸUB" pitchFamily="50" charset="-128"/>
              </a:rPr>
              <a:t>FAQ</a:t>
            </a:r>
            <a:r>
              <a:rPr lang="ja-JP" altLang="en-US">
                <a:solidFill>
                  <a:schemeClr val="bg2"/>
                </a:solidFill>
                <a:latin typeface="HGP創英角ｺﾞｼｯｸUB" pitchFamily="50" charset="-128"/>
                <a:ea typeface="HGP創英角ｺﾞｼｯｸUB" pitchFamily="50" charset="-128"/>
              </a:rPr>
              <a:t>　～導入について～</a:t>
            </a:r>
            <a:endParaRPr lang="ja-JP" altLang="en-US">
              <a:latin typeface="HGP創英角ｺﾞｼｯｸUB" pitchFamily="50" charset="-128"/>
              <a:ea typeface="HGP創英角ｺﾞｼｯｸUB" pitchFamily="50" charset="-128"/>
            </a:endParaRPr>
          </a:p>
        </p:txBody>
      </p:sp>
      <p:sp>
        <p:nvSpPr>
          <p:cNvPr id="6149" name="Text Box 5"/>
          <p:cNvSpPr txBox="1">
            <a:spLocks noChangeArrowheads="1"/>
          </p:cNvSpPr>
          <p:nvPr/>
        </p:nvSpPr>
        <p:spPr bwMode="auto">
          <a:xfrm>
            <a:off x="611188" y="1125538"/>
            <a:ext cx="6889750" cy="5103812"/>
          </a:xfrm>
          <a:prstGeom prst="rect">
            <a:avLst/>
          </a:prstGeom>
          <a:noFill/>
          <a:ln w="9525">
            <a:noFill/>
            <a:miter lim="800000"/>
            <a:headEnd/>
            <a:tailEnd/>
          </a:ln>
          <a:effectLst/>
        </p:spPr>
        <p:txBody>
          <a:bodyPr wrap="none">
            <a:spAutoFit/>
          </a:bodyPr>
          <a:lstStyle/>
          <a:p>
            <a:r>
              <a:rPr lang="en-US" altLang="ja-JP" sz="1400">
                <a:solidFill>
                  <a:srgbClr val="0099FF"/>
                </a:solidFill>
                <a:latin typeface="HG創英角ｺﾞｼｯｸUB" pitchFamily="49" charset="-128"/>
                <a:ea typeface="HG創英角ｺﾞｼｯｸUB" pitchFamily="49" charset="-128"/>
              </a:rPr>
              <a:t>●</a:t>
            </a:r>
            <a:r>
              <a:rPr lang="ja-JP" altLang="en-US" sz="1400">
                <a:solidFill>
                  <a:srgbClr val="0099FF"/>
                </a:solidFill>
                <a:latin typeface="HG創英角ｺﾞｼｯｸUB" pitchFamily="49" charset="-128"/>
                <a:ea typeface="HG創英角ｺﾞｼｯｸUB" pitchFamily="49" charset="-128"/>
              </a:rPr>
              <a:t>冷蔵庫はあるので、商品だけでよいのですが。</a:t>
            </a:r>
          </a:p>
          <a:p>
            <a:r>
              <a:rPr lang="ja-JP" altLang="en-US" sz="1300">
                <a:latin typeface="HG創英角ｺﾞｼｯｸUB" pitchFamily="49" charset="-128"/>
                <a:ea typeface="HG創英角ｺﾞｼｯｸUB" pitchFamily="49" charset="-128"/>
              </a:rPr>
              <a:t>商品だけの配送も承ります。お申込みの際にその旨お伝えください。</a:t>
            </a:r>
          </a:p>
          <a:p>
            <a:endParaRPr lang="ja-JP" altLang="en-US" sz="1300">
              <a:solidFill>
                <a:srgbClr val="0099FF"/>
              </a:solidFill>
              <a:latin typeface="HG創英角ｺﾞｼｯｸUB" pitchFamily="49" charset="-128"/>
              <a:ea typeface="HG創英角ｺﾞｼｯｸUB" pitchFamily="49" charset="-128"/>
            </a:endParaRPr>
          </a:p>
          <a:p>
            <a:endParaRPr lang="ja-JP" altLang="en-US" sz="1200">
              <a:solidFill>
                <a:srgbClr val="0099FF"/>
              </a:solidFill>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●イベントでの導入は可能ですか。</a:t>
            </a:r>
          </a:p>
          <a:p>
            <a:r>
              <a:rPr lang="ja-JP" altLang="en-US" sz="1300">
                <a:latin typeface="HG創英角ｺﾞｼｯｸUB" pitchFamily="49" charset="-128"/>
                <a:ea typeface="HG創英角ｺﾞｼｯｸUB" pitchFamily="49" charset="-128"/>
              </a:rPr>
              <a:t>可能ですが、２週間前にはご連絡をお願いいたします。</a:t>
            </a:r>
          </a:p>
          <a:p>
            <a:endParaRPr lang="ja-JP" altLang="en-US" sz="800">
              <a:latin typeface="HG創英角ｺﾞｼｯｸUB" pitchFamily="49" charset="-128"/>
              <a:ea typeface="HG創英角ｺﾞｼｯｸUB" pitchFamily="49" charset="-128"/>
            </a:endParaRPr>
          </a:p>
          <a:p>
            <a:r>
              <a:rPr lang="en-US" altLang="ja-JP" sz="1200">
                <a:latin typeface="HG創英角ｺﾞｼｯｸUB" pitchFamily="49" charset="-128"/>
                <a:ea typeface="HG創英角ｺﾞｼｯｸUB" pitchFamily="49" charset="-128"/>
              </a:rPr>
              <a:t>※</a:t>
            </a:r>
            <a:r>
              <a:rPr lang="ja-JP" altLang="en-US" sz="1200">
                <a:latin typeface="HG創英角ｺﾞｼｯｸUB" pitchFamily="49" charset="-128"/>
                <a:ea typeface="HG創英角ｺﾞｼｯｸUB" pitchFamily="49" charset="-128"/>
              </a:rPr>
              <a:t>但し、あまりにも細かすぎる商品の指定は難しい場合があります。</a:t>
            </a:r>
          </a:p>
          <a:p>
            <a:r>
              <a:rPr lang="en-US" altLang="ja-JP" sz="1200">
                <a:latin typeface="HG創英角ｺﾞｼｯｸUB" pitchFamily="49" charset="-128"/>
                <a:ea typeface="HG創英角ｺﾞｼｯｸUB" pitchFamily="49" charset="-128"/>
              </a:rPr>
              <a:t>※1</a:t>
            </a:r>
            <a:r>
              <a:rPr lang="ja-JP" altLang="en-US" sz="1200">
                <a:latin typeface="HG創英角ｺﾞｼｯｸUB" pitchFamily="49" charset="-128"/>
                <a:ea typeface="HG創英角ｺﾞｼｯｸUB" pitchFamily="49" charset="-128"/>
              </a:rPr>
              <a:t>週間前でも可能な場合もありますが、在庫などの関係上、</a:t>
            </a:r>
          </a:p>
          <a:p>
            <a:r>
              <a:rPr lang="ja-JP" altLang="en-US" sz="1200">
                <a:latin typeface="HG創英角ｺﾞｼｯｸUB" pitchFamily="49" charset="-128"/>
                <a:ea typeface="HG創英角ｺﾞｼｯｸUB" pitchFamily="49" charset="-128"/>
              </a:rPr>
              <a:t>　お断りする場合もございますので予めご了承ください。</a:t>
            </a:r>
          </a:p>
          <a:p>
            <a:r>
              <a:rPr lang="en-US" altLang="ja-JP" sz="1200">
                <a:latin typeface="HG創英角ｺﾞｼｯｸUB" pitchFamily="49" charset="-128"/>
                <a:ea typeface="HG創英角ｺﾞｼｯｸUB" pitchFamily="49" charset="-128"/>
              </a:rPr>
              <a:t>※</a:t>
            </a:r>
            <a:r>
              <a:rPr lang="ja-JP" altLang="en-US" sz="1200">
                <a:latin typeface="HG創英角ｺﾞｼｯｸUB" pitchFamily="49" charset="-128"/>
                <a:ea typeface="HG創英角ｺﾞｼｯｸUB" pitchFamily="49" charset="-128"/>
              </a:rPr>
              <a:t>ドリンクの置く場所等につきましては、既にオフィスコンビニを提供している場所に限ります。</a:t>
            </a:r>
          </a:p>
          <a:p>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●移転の関係で</a:t>
            </a:r>
            <a:r>
              <a:rPr lang="en-US" altLang="ja-JP" sz="1400">
                <a:solidFill>
                  <a:srgbClr val="0099FF"/>
                </a:solidFill>
                <a:latin typeface="HG創英角ｺﾞｼｯｸUB" pitchFamily="49" charset="-128"/>
                <a:ea typeface="HG創英角ｺﾞｼｯｸUB" pitchFamily="49" charset="-128"/>
              </a:rPr>
              <a:t>23</a:t>
            </a:r>
            <a:r>
              <a:rPr lang="ja-JP" altLang="en-US" sz="1400">
                <a:solidFill>
                  <a:srgbClr val="0099FF"/>
                </a:solidFill>
                <a:latin typeface="HG創英角ｺﾞｼｯｸUB" pitchFamily="49" charset="-128"/>
                <a:ea typeface="HG創英角ｺﾞｼｯｸUB" pitchFamily="49" charset="-128"/>
              </a:rPr>
              <a:t>区内から</a:t>
            </a:r>
            <a:r>
              <a:rPr lang="en-US" altLang="ja-JP" sz="1400">
                <a:solidFill>
                  <a:srgbClr val="0099FF"/>
                </a:solidFill>
                <a:latin typeface="HG創英角ｺﾞｼｯｸUB" pitchFamily="49" charset="-128"/>
                <a:ea typeface="HG創英角ｺﾞｼｯｸUB" pitchFamily="49" charset="-128"/>
              </a:rPr>
              <a:t>23</a:t>
            </a:r>
            <a:r>
              <a:rPr lang="ja-JP" altLang="en-US" sz="1400">
                <a:solidFill>
                  <a:srgbClr val="0099FF"/>
                </a:solidFill>
                <a:latin typeface="HG創英角ｺﾞｼｯｸUB" pitchFamily="49" charset="-128"/>
                <a:ea typeface="HG創英角ｺﾞｼｯｸUB" pitchFamily="49" charset="-128"/>
              </a:rPr>
              <a:t>区内へ移動することは可能ですか。</a:t>
            </a:r>
          </a:p>
          <a:p>
            <a:r>
              <a:rPr lang="ja-JP" altLang="en-US" sz="1300">
                <a:latin typeface="HG創英角ｺﾞｼｯｸUB" pitchFamily="49" charset="-128"/>
                <a:ea typeface="HG創英角ｺﾞｼｯｸUB" pitchFamily="49" charset="-128"/>
              </a:rPr>
              <a:t>冷蔵庫はご自身で運んでいただけるのであれば、可能です。</a:t>
            </a:r>
          </a:p>
          <a:p>
            <a:r>
              <a:rPr lang="ja-JP" altLang="en-US" sz="1300">
                <a:latin typeface="HG創英角ｺﾞｼｯｸUB" pitchFamily="49" charset="-128"/>
                <a:ea typeface="HG創英角ｺﾞｼｯｸUB" pitchFamily="49" charset="-128"/>
              </a:rPr>
              <a:t>移転後の住所・連絡先をオフィスコンビニもしくは、ライトアップへご連絡ください。</a:t>
            </a:r>
          </a:p>
          <a:p>
            <a:endParaRPr lang="ja-JP" altLang="en-US" sz="13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a:t>
            </a:r>
            <a:r>
              <a:rPr lang="en-US" altLang="ja-JP" sz="1400">
                <a:solidFill>
                  <a:srgbClr val="0099FF"/>
                </a:solidFill>
                <a:latin typeface="HG創英角ｺﾞｼｯｸUB" pitchFamily="49" charset="-128"/>
                <a:ea typeface="HG創英角ｺﾞｼｯｸUB" pitchFamily="49" charset="-128"/>
              </a:rPr>
              <a:t>23</a:t>
            </a:r>
            <a:r>
              <a:rPr lang="ja-JP" altLang="en-US" sz="1400">
                <a:solidFill>
                  <a:srgbClr val="0099FF"/>
                </a:solidFill>
                <a:latin typeface="HG創英角ｺﾞｼｯｸUB" pitchFamily="49" charset="-128"/>
                <a:ea typeface="HG創英角ｺﾞｼｯｸUB" pitchFamily="49" charset="-128"/>
              </a:rPr>
              <a:t>区に近いのですが、</a:t>
            </a:r>
            <a:r>
              <a:rPr lang="en-US" altLang="ja-JP" sz="1400">
                <a:solidFill>
                  <a:srgbClr val="0099FF"/>
                </a:solidFill>
                <a:latin typeface="HG創英角ｺﾞｼｯｸUB" pitchFamily="49" charset="-128"/>
                <a:ea typeface="HG創英角ｺﾞｼｯｸUB" pitchFamily="49" charset="-128"/>
              </a:rPr>
              <a:t>23</a:t>
            </a:r>
            <a:r>
              <a:rPr lang="ja-JP" altLang="en-US" sz="1400">
                <a:solidFill>
                  <a:srgbClr val="0099FF"/>
                </a:solidFill>
                <a:latin typeface="HG創英角ｺﾞｼｯｸUB" pitchFamily="49" charset="-128"/>
                <a:ea typeface="HG創英角ｺﾞｼｯｸUB" pitchFamily="49" charset="-128"/>
              </a:rPr>
              <a:t>区外の設置はできますか。</a:t>
            </a:r>
          </a:p>
          <a:p>
            <a:r>
              <a:rPr lang="ja-JP" altLang="en-US" sz="1300">
                <a:latin typeface="HG創英角ｺﾞｼｯｸUB" pitchFamily="49" charset="-128"/>
                <a:ea typeface="HG創英角ｺﾞｼｯｸUB" pitchFamily="49" charset="-128"/>
              </a:rPr>
              <a:t>申し訳ございません。</a:t>
            </a:r>
            <a:r>
              <a:rPr lang="en-US" altLang="ja-JP" sz="1300">
                <a:latin typeface="HG創英角ｺﾞｼｯｸUB" pitchFamily="49" charset="-128"/>
                <a:ea typeface="HG創英角ｺﾞｼｯｸUB" pitchFamily="49" charset="-128"/>
              </a:rPr>
              <a:t>23</a:t>
            </a:r>
            <a:r>
              <a:rPr lang="ja-JP" altLang="en-US" sz="1300">
                <a:latin typeface="HG創英角ｺﾞｼｯｸUB" pitchFamily="49" charset="-128"/>
                <a:ea typeface="HG創英角ｺﾞｼｯｸUB" pitchFamily="49" charset="-128"/>
              </a:rPr>
              <a:t>区内のみの対応となります。</a:t>
            </a:r>
          </a:p>
          <a:p>
            <a:endParaRPr lang="ja-JP" altLang="en-US" sz="13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●エレベーターが無いところでも導入可能ですか。</a:t>
            </a:r>
          </a:p>
          <a:p>
            <a:r>
              <a:rPr lang="ja-JP" altLang="en-US" sz="1300">
                <a:latin typeface="HG創英角ｺﾞｼｯｸUB" pitchFamily="49" charset="-128"/>
                <a:ea typeface="HG創英角ｺﾞｼｯｸUB" pitchFamily="49" charset="-128"/>
              </a:rPr>
              <a:t>階段にて冷蔵庫が通る幅、且つ</a:t>
            </a:r>
            <a:r>
              <a:rPr lang="en-US" altLang="ja-JP" sz="1300">
                <a:latin typeface="HG創英角ｺﾞｼｯｸUB" pitchFamily="49" charset="-128"/>
                <a:ea typeface="HG創英角ｺﾞｼｯｸUB" pitchFamily="49" charset="-128"/>
              </a:rPr>
              <a:t>2</a:t>
            </a:r>
            <a:r>
              <a:rPr lang="ja-JP" altLang="en-US" sz="1300">
                <a:latin typeface="HG創英角ｺﾞｼｯｸUB" pitchFamily="49" charset="-128"/>
                <a:ea typeface="HG創英角ｺﾞｼｯｸUB" pitchFamily="49" charset="-128"/>
              </a:rPr>
              <a:t>階まであれば可能です。</a:t>
            </a:r>
          </a:p>
          <a:p>
            <a:r>
              <a:rPr lang="ja-JP" altLang="en-US" sz="1300">
                <a:latin typeface="HG創英角ｺﾞｼｯｸUB" pitchFamily="49" charset="-128"/>
                <a:ea typeface="HG創英角ｺﾞｼｯｸUB" pitchFamily="49" charset="-128"/>
              </a:rPr>
              <a:t>尚、</a:t>
            </a:r>
            <a:r>
              <a:rPr lang="en-US" altLang="ja-JP" sz="1300">
                <a:latin typeface="HG創英角ｺﾞｼｯｸUB" pitchFamily="49" charset="-128"/>
                <a:ea typeface="HG創英角ｺﾞｼｯｸUB" pitchFamily="49" charset="-128"/>
              </a:rPr>
              <a:t>3</a:t>
            </a:r>
            <a:r>
              <a:rPr lang="ja-JP" altLang="en-US" sz="1300">
                <a:latin typeface="HG創英角ｺﾞｼｯｸUB" pitchFamily="49" charset="-128"/>
                <a:ea typeface="HG創英角ｺﾞｼｯｸUB" pitchFamily="49" charset="-128"/>
              </a:rPr>
              <a:t>階以上は要相談とさせてください。</a:t>
            </a:r>
          </a:p>
          <a:p>
            <a:r>
              <a:rPr lang="ja-JP" altLang="en-US" sz="1300">
                <a:latin typeface="HG創英角ｺﾞｼｯｸUB" pitchFamily="49" charset="-128"/>
                <a:ea typeface="HG創英角ｺﾞｼｯｸUB" pitchFamily="49" charset="-128"/>
              </a:rPr>
              <a:t>不安であれば、確認でお伺いすることも可能ですので、お気軽にご相談ください。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908175" y="260350"/>
            <a:ext cx="2954338"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各種</a:t>
            </a:r>
            <a:r>
              <a:rPr lang="en-US" altLang="ja-JP">
                <a:solidFill>
                  <a:schemeClr val="bg2"/>
                </a:solidFill>
                <a:latin typeface="HGP創英角ｺﾞｼｯｸUB" pitchFamily="50" charset="-128"/>
                <a:ea typeface="HGP創英角ｺﾞｼｯｸUB" pitchFamily="50" charset="-128"/>
              </a:rPr>
              <a:t>FAQ</a:t>
            </a:r>
            <a:r>
              <a:rPr lang="ja-JP" altLang="en-US">
                <a:solidFill>
                  <a:schemeClr val="bg2"/>
                </a:solidFill>
                <a:latin typeface="HGP創英角ｺﾞｼｯｸUB" pitchFamily="50" charset="-128"/>
                <a:ea typeface="HGP創英角ｺﾞｼｯｸUB" pitchFamily="50" charset="-128"/>
              </a:rPr>
              <a:t>　～料金について～</a:t>
            </a:r>
            <a:endParaRPr lang="ja-JP" altLang="en-US">
              <a:latin typeface="HGP創英角ｺﾞｼｯｸUB" pitchFamily="50" charset="-128"/>
              <a:ea typeface="HGP創英角ｺﾞｼｯｸUB" pitchFamily="50" charset="-128"/>
            </a:endParaRPr>
          </a:p>
        </p:txBody>
      </p:sp>
      <p:sp>
        <p:nvSpPr>
          <p:cNvPr id="7174" name="Text Box 6"/>
          <p:cNvSpPr txBox="1">
            <a:spLocks noChangeArrowheads="1"/>
          </p:cNvSpPr>
          <p:nvPr/>
        </p:nvSpPr>
        <p:spPr bwMode="auto">
          <a:xfrm>
            <a:off x="611188" y="1125538"/>
            <a:ext cx="5962650" cy="4221162"/>
          </a:xfrm>
          <a:prstGeom prst="rect">
            <a:avLst/>
          </a:prstGeom>
          <a:noFill/>
          <a:ln w="9525">
            <a:noFill/>
            <a:miter lim="800000"/>
            <a:headEnd/>
            <a:tailEnd/>
          </a:ln>
          <a:effectLst/>
        </p:spPr>
        <p:txBody>
          <a:bodyPr wrap="none">
            <a:spAutoFit/>
          </a:bodyPr>
          <a:lstStyle/>
          <a:p>
            <a:r>
              <a:rPr lang="en-US" altLang="ja-JP" sz="1400">
                <a:solidFill>
                  <a:srgbClr val="0099FF"/>
                </a:solidFill>
                <a:latin typeface="HG創英角ｺﾞｼｯｸUB" pitchFamily="49" charset="-128"/>
                <a:ea typeface="HG創英角ｺﾞｼｯｸUB" pitchFamily="49" charset="-128"/>
              </a:rPr>
              <a:t>●</a:t>
            </a:r>
            <a:r>
              <a:rPr lang="ja-JP" altLang="en-US" sz="1400">
                <a:solidFill>
                  <a:srgbClr val="0099FF"/>
                </a:solidFill>
                <a:latin typeface="HG創英角ｺﾞｼｯｸUB" pitchFamily="49" charset="-128"/>
                <a:ea typeface="HG創英角ｺﾞｼｯｸUB" pitchFamily="49" charset="-128"/>
              </a:rPr>
              <a:t>最低利用期間・違約金などはありますか。</a:t>
            </a:r>
          </a:p>
          <a:p>
            <a:r>
              <a:rPr lang="ja-JP" altLang="en-US" sz="1300">
                <a:ea typeface="HG創英角ｺﾞｼｯｸUB" pitchFamily="49" charset="-128"/>
              </a:rPr>
              <a:t>いいえ、ございません。</a:t>
            </a:r>
          </a:p>
          <a:p>
            <a:r>
              <a:rPr lang="ja-JP" altLang="en-US" sz="1300">
                <a:ea typeface="HG創英角ｺﾞｼｯｸUB" pitchFamily="49" charset="-128"/>
              </a:rPr>
              <a:t>設置後、何らかのご不満があれば、すぐに回収に参ります。</a:t>
            </a:r>
          </a:p>
          <a:p>
            <a:r>
              <a:rPr lang="ja-JP" altLang="en-US" sz="1300">
                <a:ea typeface="HG創英角ｺﾞｼｯｸUB" pitchFamily="49" charset="-128"/>
              </a:rPr>
              <a:t>設置および撤去、に関して「費用は一切発生しません」。ご安心ください。</a:t>
            </a:r>
            <a:endParaRPr lang="ja-JP" altLang="en-US" sz="1300">
              <a:solidFill>
                <a:srgbClr val="0099FF"/>
              </a:solidFill>
              <a:latin typeface="HG創英角ｺﾞｼｯｸUB" pitchFamily="49" charset="-128"/>
              <a:ea typeface="HG創英角ｺﾞｼｯｸUB" pitchFamily="49" charset="-128"/>
            </a:endParaRPr>
          </a:p>
          <a:p>
            <a:endParaRPr lang="ja-JP" altLang="en-US" sz="1200">
              <a:solidFill>
                <a:srgbClr val="0099FF"/>
              </a:solidFill>
              <a:latin typeface="HG創英角ｺﾞｼｯｸUB" pitchFamily="49" charset="-128"/>
              <a:ea typeface="HG創英角ｺﾞｼｯｸUB" pitchFamily="49" charset="-128"/>
            </a:endParaRPr>
          </a:p>
          <a:p>
            <a:endParaRPr lang="ja-JP" altLang="en-US" sz="1200">
              <a:solidFill>
                <a:srgbClr val="0099FF"/>
              </a:solidFill>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●月額引き落としは可能ですか。</a:t>
            </a:r>
          </a:p>
          <a:p>
            <a:r>
              <a:rPr lang="ja-JP" altLang="en-US" sz="1300">
                <a:latin typeface="HG創英角ｺﾞｼｯｸUB" pitchFamily="49" charset="-128"/>
                <a:ea typeface="HG創英角ｺﾞｼｯｸUB" pitchFamily="49" charset="-128"/>
              </a:rPr>
              <a:t>申し訳ございません。現状対応しておりません。</a:t>
            </a:r>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●オプションの料金回収はいつですか。</a:t>
            </a:r>
          </a:p>
          <a:p>
            <a:r>
              <a:rPr lang="ja-JP" altLang="en-US" sz="1300">
                <a:ea typeface="HG創英角ｺﾞｼｯｸUB" pitchFamily="49" charset="-128"/>
              </a:rPr>
              <a:t>月末に回収させていただいております。</a:t>
            </a:r>
          </a:p>
          <a:p>
            <a:endParaRPr lang="ja-JP" altLang="en-US" sz="1300">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●電気代はかかりますか。</a:t>
            </a:r>
          </a:p>
          <a:p>
            <a:r>
              <a:rPr lang="en-US" altLang="ja-JP" sz="1300">
                <a:latin typeface="HG創英角ｺﾞｼｯｸUB" pitchFamily="49" charset="-128"/>
                <a:ea typeface="HG創英角ｺﾞｼｯｸUB" pitchFamily="49" charset="-128"/>
              </a:rPr>
              <a:t>1,000</a:t>
            </a:r>
            <a:r>
              <a:rPr lang="ja-JP" altLang="en-US" sz="1300">
                <a:latin typeface="HG創英角ｺﾞｼｯｸUB" pitchFamily="49" charset="-128"/>
                <a:ea typeface="HG創英角ｺﾞｼｯｸUB" pitchFamily="49" charset="-128"/>
              </a:rPr>
              <a:t>円前後くらいになります。</a:t>
            </a:r>
          </a:p>
          <a:p>
            <a:r>
              <a:rPr lang="ja-JP" altLang="en-US" sz="1300">
                <a:latin typeface="HG創英角ｺﾞｼｯｸUB" pitchFamily="49" charset="-128"/>
                <a:ea typeface="HG創英角ｺﾞｼｯｸUB" pitchFamily="49" charset="-128"/>
              </a:rPr>
              <a:t>冷蔵のみにつき、休日や夜間は電源を抜いていただくことも可能となります。</a:t>
            </a:r>
          </a:p>
          <a:p>
            <a:endParaRPr lang="ja-JP" altLang="en-US" sz="1300">
              <a:latin typeface="HG創英角ｺﾞｼｯｸUB" pitchFamily="49" charset="-128"/>
              <a:ea typeface="HG創英角ｺﾞｼｯｸUB" pitchFamily="49" charset="-128"/>
            </a:endParaRPr>
          </a:p>
          <a:p>
            <a:r>
              <a:rPr lang="ja-JP" altLang="en-US" sz="1300">
                <a:latin typeface="HG創英角ｺﾞｼｯｸUB" pitchFamily="49" charset="-128"/>
                <a:ea typeface="HG創英角ｺﾞｼｯｸUB" pitchFamily="49" charset="-128"/>
              </a:rPr>
              <a:t>尚、通常の自動販売機が月額</a:t>
            </a:r>
            <a:r>
              <a:rPr lang="en-US" altLang="ja-JP" sz="1300">
                <a:latin typeface="HG創英角ｺﾞｼｯｸUB" pitchFamily="49" charset="-128"/>
                <a:ea typeface="HG創英角ｺﾞｼｯｸUB" pitchFamily="49" charset="-128"/>
              </a:rPr>
              <a:t>3,000</a:t>
            </a:r>
            <a:r>
              <a:rPr lang="ja-JP" altLang="en-US" sz="1300">
                <a:latin typeface="HG創英角ｺﾞｼｯｸUB" pitchFamily="49" charset="-128"/>
                <a:ea typeface="HG創英角ｺﾞｼｯｸUB" pitchFamily="49" charset="-128"/>
              </a:rPr>
              <a:t>円～</a:t>
            </a:r>
            <a:r>
              <a:rPr lang="en-US" altLang="ja-JP" sz="1300">
                <a:latin typeface="HG創英角ｺﾞｼｯｸUB" pitchFamily="49" charset="-128"/>
                <a:ea typeface="HG創英角ｺﾞｼｯｸUB" pitchFamily="49" charset="-128"/>
              </a:rPr>
              <a:t>5,000</a:t>
            </a:r>
            <a:r>
              <a:rPr lang="ja-JP" altLang="en-US" sz="1300">
                <a:latin typeface="HG創英角ｺﾞｼｯｸUB" pitchFamily="49" charset="-128"/>
                <a:ea typeface="HG創英角ｺﾞｼｯｸUB" pitchFamily="49" charset="-128"/>
              </a:rPr>
              <a:t>円となりますので、</a:t>
            </a:r>
          </a:p>
          <a:p>
            <a:r>
              <a:rPr lang="ja-JP" altLang="en-US" sz="1300">
                <a:latin typeface="HG創英角ｺﾞｼｯｸUB" pitchFamily="49" charset="-128"/>
                <a:ea typeface="HG創英角ｺﾞｼｯｸUB" pitchFamily="49" charset="-128"/>
              </a:rPr>
              <a:t>大いに節電につながると思います。</a:t>
            </a:r>
          </a:p>
          <a:p>
            <a:endParaRPr lang="en-US" altLang="ja-JP" sz="1200">
              <a:latin typeface="HG創英角ｺﾞｼｯｸUB" pitchFamily="49" charset="-128"/>
              <a:ea typeface="HG創英角ｺﾞｼｯｸUB" pitchFamily="49"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1908175" y="260350"/>
            <a:ext cx="3182938"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各種</a:t>
            </a:r>
            <a:r>
              <a:rPr lang="en-US" altLang="ja-JP">
                <a:solidFill>
                  <a:schemeClr val="bg2"/>
                </a:solidFill>
                <a:latin typeface="HGP創英角ｺﾞｼｯｸUB" pitchFamily="50" charset="-128"/>
                <a:ea typeface="HGP創英角ｺﾞｼｯｸUB" pitchFamily="50" charset="-128"/>
              </a:rPr>
              <a:t>FAQ</a:t>
            </a:r>
            <a:r>
              <a:rPr lang="ja-JP" altLang="en-US">
                <a:solidFill>
                  <a:schemeClr val="bg2"/>
                </a:solidFill>
                <a:latin typeface="HGP創英角ｺﾞｼｯｸUB" pitchFamily="50" charset="-128"/>
                <a:ea typeface="HGP創英角ｺﾞｼｯｸUB" pitchFamily="50" charset="-128"/>
              </a:rPr>
              <a:t>　～冷蔵庫について～</a:t>
            </a:r>
            <a:endParaRPr lang="ja-JP" altLang="en-US">
              <a:latin typeface="HGP創英角ｺﾞｼｯｸUB" pitchFamily="50" charset="-128"/>
              <a:ea typeface="HGP創英角ｺﾞｼｯｸUB" pitchFamily="50" charset="-128"/>
            </a:endParaRPr>
          </a:p>
        </p:txBody>
      </p:sp>
      <p:sp>
        <p:nvSpPr>
          <p:cNvPr id="8198" name="Text Box 6"/>
          <p:cNvSpPr txBox="1">
            <a:spLocks noChangeArrowheads="1"/>
          </p:cNvSpPr>
          <p:nvPr/>
        </p:nvSpPr>
        <p:spPr bwMode="auto">
          <a:xfrm>
            <a:off x="611188" y="1125538"/>
            <a:ext cx="3816350" cy="3246437"/>
          </a:xfrm>
          <a:prstGeom prst="rect">
            <a:avLst/>
          </a:prstGeom>
          <a:noFill/>
          <a:ln w="9525">
            <a:noFill/>
            <a:miter lim="800000"/>
            <a:headEnd/>
            <a:tailEnd/>
          </a:ln>
          <a:effectLst/>
        </p:spPr>
        <p:txBody>
          <a:bodyPr wrap="none">
            <a:spAutoFit/>
          </a:bodyPr>
          <a:lstStyle/>
          <a:p>
            <a:r>
              <a:rPr lang="en-US" altLang="ja-JP" sz="1400">
                <a:solidFill>
                  <a:srgbClr val="0099FF"/>
                </a:solidFill>
                <a:latin typeface="HG創英角ｺﾞｼｯｸUB" pitchFamily="49" charset="-128"/>
                <a:ea typeface="HG創英角ｺﾞｼｯｸUB" pitchFamily="49" charset="-128"/>
              </a:rPr>
              <a:t>●</a:t>
            </a:r>
            <a:r>
              <a:rPr lang="ja-JP" altLang="en-US" sz="1400">
                <a:solidFill>
                  <a:srgbClr val="0099FF"/>
                </a:solidFill>
                <a:latin typeface="HG創英角ｺﾞｼｯｸUB" pitchFamily="49" charset="-128"/>
                <a:ea typeface="HG創英角ｺﾞｼｯｸUB" pitchFamily="49" charset="-128"/>
              </a:rPr>
              <a:t>大きさはどのくらいですか。</a:t>
            </a:r>
          </a:p>
          <a:p>
            <a:r>
              <a:rPr lang="ja-JP" altLang="en-US" sz="1300">
                <a:latin typeface="HG創英角ｺﾞｼｯｸUB" pitchFamily="49" charset="-128"/>
                <a:ea typeface="HG創英角ｺﾞｼｯｸUB" pitchFamily="49" charset="-128"/>
              </a:rPr>
              <a:t>横：</a:t>
            </a:r>
            <a:r>
              <a:rPr lang="en-US" altLang="ja-JP" sz="1300">
                <a:latin typeface="HG創英角ｺﾞｼｯｸUB" pitchFamily="49" charset="-128"/>
                <a:ea typeface="HG創英角ｺﾞｼｯｸUB" pitchFamily="49" charset="-128"/>
              </a:rPr>
              <a:t>50cm × </a:t>
            </a:r>
            <a:r>
              <a:rPr lang="ja-JP" altLang="en-US" sz="1300">
                <a:latin typeface="HG創英角ｺﾞｼｯｸUB" pitchFamily="49" charset="-128"/>
                <a:ea typeface="HG創英角ｺﾞｼｯｸUB" pitchFamily="49" charset="-128"/>
              </a:rPr>
              <a:t>奥行き：</a:t>
            </a:r>
            <a:r>
              <a:rPr lang="en-US" altLang="ja-JP" sz="1300">
                <a:latin typeface="HG創英角ｺﾞｼｯｸUB" pitchFamily="49" charset="-128"/>
                <a:ea typeface="HG創英角ｺﾞｼｯｸUB" pitchFamily="49" charset="-128"/>
              </a:rPr>
              <a:t>50cm × </a:t>
            </a:r>
            <a:r>
              <a:rPr lang="ja-JP" altLang="en-US" sz="1300">
                <a:latin typeface="HG創英角ｺﾞｼｯｸUB" pitchFamily="49" charset="-128"/>
                <a:ea typeface="HG創英角ｺﾞｼｯｸUB" pitchFamily="49" charset="-128"/>
              </a:rPr>
              <a:t>高さ：</a:t>
            </a:r>
            <a:r>
              <a:rPr lang="en-US" altLang="ja-JP" sz="1300">
                <a:latin typeface="HG創英角ｺﾞｼｯｸUB" pitchFamily="49" charset="-128"/>
                <a:ea typeface="HG創英角ｺﾞｼｯｸUB" pitchFamily="49" charset="-128"/>
              </a:rPr>
              <a:t>80cm</a:t>
            </a:r>
          </a:p>
          <a:p>
            <a:r>
              <a:rPr lang="ja-JP" altLang="en-US" sz="1300">
                <a:latin typeface="HG創英角ｺﾞｼｯｸUB" pitchFamily="49" charset="-128"/>
                <a:ea typeface="HG創英角ｺﾞｼｯｸUB" pitchFamily="49" charset="-128"/>
              </a:rPr>
              <a:t>事前におけるかどうかのご確認をお願いします。</a:t>
            </a:r>
          </a:p>
          <a:p>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●冷蔵庫の重さを教えてください。</a:t>
            </a:r>
          </a:p>
          <a:p>
            <a:r>
              <a:rPr lang="ja-JP" altLang="en-US" sz="1300">
                <a:latin typeface="HG創英角ｺﾞｼｯｸUB" pitchFamily="49" charset="-128"/>
                <a:ea typeface="HG創英角ｺﾞｼｯｸUB" pitchFamily="49" charset="-128"/>
              </a:rPr>
              <a:t>空の状態で</a:t>
            </a:r>
            <a:r>
              <a:rPr lang="en-US" altLang="ja-JP" sz="1300">
                <a:latin typeface="HG創英角ｺﾞｼｯｸUB" pitchFamily="49" charset="-128"/>
                <a:ea typeface="HG創英角ｺﾞｼｯｸUB" pitchFamily="49" charset="-128"/>
              </a:rPr>
              <a:t>28,5kg</a:t>
            </a:r>
            <a:r>
              <a:rPr lang="ja-JP" altLang="en-US" sz="1300">
                <a:latin typeface="HG創英角ｺﾞｼｯｸUB" pitchFamily="49" charset="-128"/>
                <a:ea typeface="HG創英角ｺﾞｼｯｸUB" pitchFamily="49" charset="-128"/>
              </a:rPr>
              <a:t>となります。</a:t>
            </a:r>
          </a:p>
          <a:p>
            <a:r>
              <a:rPr lang="ja-JP" altLang="en-US" sz="1300">
                <a:latin typeface="HG創英角ｺﾞｼｯｸUB" pitchFamily="49" charset="-128"/>
                <a:ea typeface="HG創英角ｺﾞｼｯｸUB" pitchFamily="49" charset="-128"/>
              </a:rPr>
              <a:t>また、中身を入れると約</a:t>
            </a:r>
            <a:r>
              <a:rPr lang="en-US" altLang="ja-JP" sz="1300">
                <a:latin typeface="HG創英角ｺﾞｼｯｸUB" pitchFamily="49" charset="-128"/>
                <a:ea typeface="HG創英角ｺﾞｼｯｸUB" pitchFamily="49" charset="-128"/>
              </a:rPr>
              <a:t>80kg</a:t>
            </a:r>
            <a:r>
              <a:rPr lang="ja-JP" altLang="en-US" sz="1300">
                <a:latin typeface="HG創英角ｺﾞｼｯｸUB" pitchFamily="49" charset="-128"/>
                <a:ea typeface="HG創英角ｺﾞｼｯｸUB" pitchFamily="49" charset="-128"/>
              </a:rPr>
              <a:t>ほどになります。</a:t>
            </a:r>
          </a:p>
          <a:p>
            <a:r>
              <a:rPr lang="en-US" altLang="ja-JP" sz="1100">
                <a:latin typeface="HG創英角ｺﾞｼｯｸUB" pitchFamily="49" charset="-128"/>
                <a:ea typeface="HG創英角ｺﾞｼｯｸUB" pitchFamily="49" charset="-128"/>
              </a:rPr>
              <a:t>※</a:t>
            </a:r>
            <a:r>
              <a:rPr lang="ja-JP" altLang="en-US" sz="1100">
                <a:latin typeface="HG創英角ｺﾞｼｯｸUB" pitchFamily="49" charset="-128"/>
                <a:ea typeface="HG創英角ｺﾞｼｯｸUB" pitchFamily="49" charset="-128"/>
              </a:rPr>
              <a:t>中身の商品の状況により変動はございます。</a:t>
            </a:r>
          </a:p>
          <a:p>
            <a:endParaRPr lang="ja-JP" altLang="en-US" sz="1200">
              <a:solidFill>
                <a:srgbClr val="0099FF"/>
              </a:solidFill>
              <a:latin typeface="HG創英角ｺﾞｼｯｸUB" pitchFamily="49" charset="-128"/>
              <a:ea typeface="HG創英角ｺﾞｼｯｸUB" pitchFamily="49" charset="-128"/>
            </a:endParaRPr>
          </a:p>
          <a:p>
            <a:endParaRPr lang="ja-JP" altLang="en-US" sz="1400">
              <a:solidFill>
                <a:srgbClr val="0099FF"/>
              </a:solidFill>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●冷蔵庫のモーター音等うるさいですか。</a:t>
            </a:r>
          </a:p>
          <a:p>
            <a:r>
              <a:rPr lang="ja-JP" altLang="en-US" sz="1300">
                <a:latin typeface="HG創英角ｺﾞｼｯｸUB" pitchFamily="49" charset="-128"/>
                <a:ea typeface="HG創英角ｺﾞｼｯｸUB" pitchFamily="49" charset="-128"/>
              </a:rPr>
              <a:t>冷蔵庫は無音ですので、ご安心ください。</a:t>
            </a:r>
          </a:p>
          <a:p>
            <a:endParaRPr lang="ja-JP" altLang="en-US" sz="1300">
              <a:latin typeface="HG創英角ｺﾞｼｯｸUB" pitchFamily="49" charset="-128"/>
              <a:ea typeface="HG創英角ｺﾞｼｯｸUB" pitchFamily="49" charset="-128"/>
            </a:endParaRPr>
          </a:p>
          <a:p>
            <a:endParaRPr lang="ja-JP" altLang="en-US" sz="1300">
              <a:latin typeface="HG創英角ｺﾞｼｯｸUB" pitchFamily="49" charset="-128"/>
              <a:ea typeface="HG創英角ｺﾞｼｯｸUB" pitchFamily="49" charset="-128"/>
            </a:endParaRPr>
          </a:p>
          <a:p>
            <a:endParaRPr lang="en-US" altLang="ja-JP" sz="1300">
              <a:ea typeface="HGP創英角ｺﾞｼｯｸUB" pitchFamily="50" charset="-128"/>
            </a:endParaRPr>
          </a:p>
        </p:txBody>
      </p:sp>
      <p:grpSp>
        <p:nvGrpSpPr>
          <p:cNvPr id="8204" name="Group 12"/>
          <p:cNvGrpSpPr>
            <a:grpSpLocks/>
          </p:cNvGrpSpPr>
          <p:nvPr/>
        </p:nvGrpSpPr>
        <p:grpSpPr bwMode="auto">
          <a:xfrm>
            <a:off x="6227763" y="3429000"/>
            <a:ext cx="2093912" cy="2659063"/>
            <a:chOff x="3923" y="2160"/>
            <a:chExt cx="1319" cy="1675"/>
          </a:xfrm>
        </p:grpSpPr>
        <p:pic>
          <p:nvPicPr>
            <p:cNvPr id="8203" name="Picture 11" descr="oc2"/>
            <p:cNvPicPr>
              <a:picLocks noChangeAspect="1" noChangeArrowheads="1"/>
            </p:cNvPicPr>
            <p:nvPr/>
          </p:nvPicPr>
          <p:blipFill>
            <a:blip r:embed="rId3" cstate="print"/>
            <a:srcRect/>
            <a:stretch>
              <a:fillRect/>
            </a:stretch>
          </p:blipFill>
          <p:spPr bwMode="auto">
            <a:xfrm>
              <a:off x="3923" y="2160"/>
              <a:ext cx="414" cy="366"/>
            </a:xfrm>
            <a:prstGeom prst="rect">
              <a:avLst/>
            </a:prstGeom>
            <a:noFill/>
          </p:spPr>
        </p:pic>
        <p:pic>
          <p:nvPicPr>
            <p:cNvPr id="8201" name="Picture 9" descr="oc"/>
            <p:cNvPicPr>
              <a:picLocks noChangeAspect="1" noChangeArrowheads="1"/>
            </p:cNvPicPr>
            <p:nvPr/>
          </p:nvPicPr>
          <p:blipFill>
            <a:blip r:embed="rId4" cstate="print"/>
            <a:srcRect/>
            <a:stretch>
              <a:fillRect/>
            </a:stretch>
          </p:blipFill>
          <p:spPr bwMode="auto">
            <a:xfrm>
              <a:off x="4150" y="2341"/>
              <a:ext cx="1092" cy="1494"/>
            </a:xfrm>
            <a:prstGeom prst="rect">
              <a:avLst/>
            </a:prstGeom>
            <a:noFill/>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908175" y="260350"/>
            <a:ext cx="2954338" cy="366713"/>
          </a:xfrm>
          <a:prstGeom prst="rect">
            <a:avLst/>
          </a:prstGeom>
          <a:noFill/>
          <a:ln w="9525">
            <a:noFill/>
            <a:miter lim="800000"/>
            <a:headEnd/>
            <a:tailEnd/>
          </a:ln>
          <a:effectLst/>
        </p:spPr>
        <p:txBody>
          <a:bodyPr wrap="none">
            <a:spAutoFit/>
          </a:bodyPr>
          <a:lstStyle/>
          <a:p>
            <a:r>
              <a:rPr lang="ja-JP" altLang="en-US">
                <a:solidFill>
                  <a:schemeClr val="bg2"/>
                </a:solidFill>
                <a:latin typeface="HGP創英角ｺﾞｼｯｸUB" pitchFamily="50" charset="-128"/>
                <a:ea typeface="HGP創英角ｺﾞｼｯｸUB" pitchFamily="50" charset="-128"/>
              </a:rPr>
              <a:t>各種</a:t>
            </a:r>
            <a:r>
              <a:rPr lang="en-US" altLang="ja-JP">
                <a:solidFill>
                  <a:schemeClr val="bg2"/>
                </a:solidFill>
                <a:latin typeface="HGP創英角ｺﾞｼｯｸUB" pitchFamily="50" charset="-128"/>
                <a:ea typeface="HGP創英角ｺﾞｼｯｸUB" pitchFamily="50" charset="-128"/>
              </a:rPr>
              <a:t>FAQ</a:t>
            </a:r>
            <a:r>
              <a:rPr lang="ja-JP" altLang="en-US">
                <a:solidFill>
                  <a:schemeClr val="bg2"/>
                </a:solidFill>
                <a:latin typeface="HGP創英角ｺﾞｼｯｸUB" pitchFamily="50" charset="-128"/>
                <a:ea typeface="HGP創英角ｺﾞｼｯｸUB" pitchFamily="50" charset="-128"/>
              </a:rPr>
              <a:t>　～商品について～</a:t>
            </a:r>
            <a:endParaRPr lang="ja-JP" altLang="en-US">
              <a:latin typeface="HGP創英角ｺﾞｼｯｸUB" pitchFamily="50" charset="-128"/>
              <a:ea typeface="HGP創英角ｺﾞｼｯｸUB" pitchFamily="50" charset="-128"/>
            </a:endParaRPr>
          </a:p>
        </p:txBody>
      </p:sp>
      <p:sp>
        <p:nvSpPr>
          <p:cNvPr id="9221" name="Text Box 5"/>
          <p:cNvSpPr txBox="1">
            <a:spLocks noChangeArrowheads="1"/>
          </p:cNvSpPr>
          <p:nvPr/>
        </p:nvSpPr>
        <p:spPr bwMode="auto">
          <a:xfrm>
            <a:off x="611188" y="1125538"/>
            <a:ext cx="6245225" cy="3443287"/>
          </a:xfrm>
          <a:prstGeom prst="rect">
            <a:avLst/>
          </a:prstGeom>
          <a:noFill/>
          <a:ln w="9525">
            <a:noFill/>
            <a:miter lim="800000"/>
            <a:headEnd/>
            <a:tailEnd/>
          </a:ln>
          <a:effectLst/>
        </p:spPr>
        <p:txBody>
          <a:bodyPr wrap="none">
            <a:spAutoFit/>
          </a:bodyPr>
          <a:lstStyle/>
          <a:p>
            <a:r>
              <a:rPr lang="en-US" altLang="ja-JP" sz="1400">
                <a:solidFill>
                  <a:srgbClr val="0099FF"/>
                </a:solidFill>
                <a:latin typeface="HG創英角ｺﾞｼｯｸUB" pitchFamily="49" charset="-128"/>
                <a:ea typeface="HG創英角ｺﾞｼｯｸUB" pitchFamily="49" charset="-128"/>
              </a:rPr>
              <a:t>●</a:t>
            </a:r>
            <a:r>
              <a:rPr lang="ja-JP" altLang="en-US" sz="1400">
                <a:solidFill>
                  <a:srgbClr val="0099FF"/>
                </a:solidFill>
                <a:latin typeface="HG創英角ｺﾞｼｯｸUB" pitchFamily="49" charset="-128"/>
                <a:ea typeface="HG創英角ｺﾞｼｯｸUB" pitchFamily="49" charset="-128"/>
              </a:rPr>
              <a:t>暖かい飲み物はないのですか。</a:t>
            </a:r>
          </a:p>
          <a:p>
            <a:r>
              <a:rPr lang="ja-JP" altLang="en-US" sz="1300">
                <a:solidFill>
                  <a:srgbClr val="CC0000"/>
                </a:solidFill>
                <a:latin typeface="HG創英角ｺﾞｼｯｸUB" pitchFamily="49" charset="-128"/>
                <a:ea typeface="HG創英角ｺﾞｼｯｸUB" pitchFamily="49" charset="-128"/>
              </a:rPr>
              <a:t>提供終了となりました。</a:t>
            </a:r>
            <a:r>
              <a:rPr lang="en-US" altLang="ja-JP" sz="1300">
                <a:solidFill>
                  <a:srgbClr val="CC0000"/>
                </a:solidFill>
                <a:latin typeface="HG創英角ｺﾞｼｯｸUB" pitchFamily="49" charset="-128"/>
                <a:ea typeface="HG創英角ｺﾞｼｯｸUB" pitchFamily="49" charset="-128"/>
              </a:rPr>
              <a:t>(2012</a:t>
            </a:r>
            <a:r>
              <a:rPr lang="ja-JP" altLang="en-US" sz="1300">
                <a:solidFill>
                  <a:srgbClr val="CC0000"/>
                </a:solidFill>
                <a:latin typeface="HG創英角ｺﾞｼｯｸUB" pitchFamily="49" charset="-128"/>
                <a:ea typeface="HG創英角ｺﾞｼｯｸUB" pitchFamily="49" charset="-128"/>
              </a:rPr>
              <a:t>年</a:t>
            </a:r>
            <a:r>
              <a:rPr lang="en-US" altLang="ja-JP" sz="1300">
                <a:solidFill>
                  <a:srgbClr val="CC0000"/>
                </a:solidFill>
                <a:latin typeface="HG創英角ｺﾞｼｯｸUB" pitchFamily="49" charset="-128"/>
                <a:ea typeface="HG創英角ｺﾞｼｯｸUB" pitchFamily="49" charset="-128"/>
              </a:rPr>
              <a:t>2</a:t>
            </a:r>
            <a:r>
              <a:rPr lang="ja-JP" altLang="en-US" sz="1300">
                <a:solidFill>
                  <a:srgbClr val="CC0000"/>
                </a:solidFill>
                <a:latin typeface="HG創英角ｺﾞｼｯｸUB" pitchFamily="49" charset="-128"/>
                <a:ea typeface="HG創英角ｺﾞｼｯｸUB" pitchFamily="49" charset="-128"/>
              </a:rPr>
              <a:t>月</a:t>
            </a:r>
            <a:r>
              <a:rPr lang="en-US" altLang="ja-JP" sz="1300">
                <a:solidFill>
                  <a:srgbClr val="CC0000"/>
                </a:solidFill>
                <a:latin typeface="HG創英角ｺﾞｼｯｸUB" pitchFamily="49" charset="-128"/>
                <a:ea typeface="HG創英角ｺﾞｼｯｸUB" pitchFamily="49" charset="-128"/>
              </a:rPr>
              <a:t>)</a:t>
            </a:r>
          </a:p>
          <a:p>
            <a:r>
              <a:rPr lang="ja-JP" altLang="en-US" sz="1300">
                <a:latin typeface="HG創英角ｺﾞｼｯｸUB" pitchFamily="49" charset="-128"/>
                <a:ea typeface="HG創英角ｺﾞｼｯｸUB" pitchFamily="49" charset="-128"/>
              </a:rPr>
              <a:t>季節の関係ではなく、オフィスコンビニ側より提供が難しくなったため</a:t>
            </a:r>
          </a:p>
          <a:p>
            <a:r>
              <a:rPr lang="ja-JP" altLang="en-US" sz="1300">
                <a:latin typeface="HG創英角ｺﾞｼｯｸUB" pitchFamily="49" charset="-128"/>
                <a:ea typeface="HG創英角ｺﾞｼｯｸUB" pitchFamily="49" charset="-128"/>
              </a:rPr>
              <a:t>今後冬場にご希望されましても、ご提供はできかねますので、</a:t>
            </a:r>
          </a:p>
          <a:p>
            <a:r>
              <a:rPr lang="ja-JP" altLang="en-US" sz="1300">
                <a:latin typeface="HG創英角ｺﾞｼｯｸUB" pitchFamily="49" charset="-128"/>
                <a:ea typeface="HG創英角ｺﾞｼｯｸUB" pitchFamily="49" charset="-128"/>
              </a:rPr>
              <a:t>ご了承いただきますよう、お願い申し上げます。</a:t>
            </a:r>
            <a:endParaRPr lang="ja-JP" altLang="en-US" sz="1200">
              <a:solidFill>
                <a:srgbClr val="0099FF"/>
              </a:solidFill>
              <a:latin typeface="HG創英角ｺﾞｼｯｸUB" pitchFamily="49" charset="-128"/>
              <a:ea typeface="HG創英角ｺﾞｼｯｸUB" pitchFamily="49" charset="-128"/>
            </a:endParaRPr>
          </a:p>
          <a:p>
            <a:endParaRPr lang="ja-JP" altLang="en-US" sz="1200">
              <a:solidFill>
                <a:srgbClr val="0099FF"/>
              </a:solidFill>
              <a:latin typeface="HG創英角ｺﾞｼｯｸUB" pitchFamily="49" charset="-128"/>
              <a:ea typeface="HG創英角ｺﾞｼｯｸUB" pitchFamily="49" charset="-128"/>
            </a:endParaRPr>
          </a:p>
          <a:p>
            <a:r>
              <a:rPr lang="ja-JP" altLang="en-US" sz="1400">
                <a:solidFill>
                  <a:srgbClr val="0099FF"/>
                </a:solidFill>
                <a:latin typeface="HG創英角ｺﾞｼｯｸUB" pitchFamily="49" charset="-128"/>
                <a:ea typeface="HG創英角ｺﾞｼｯｸUB" pitchFamily="49" charset="-128"/>
              </a:rPr>
              <a:t>●ドリンクなしで、食品のみ置きたいのですが。</a:t>
            </a:r>
          </a:p>
          <a:p>
            <a:r>
              <a:rPr lang="ja-JP" altLang="en-US" sz="1300">
                <a:latin typeface="HG創英角ｺﾞｼｯｸUB" pitchFamily="49" charset="-128"/>
                <a:ea typeface="HG創英角ｺﾞｼｯｸUB" pitchFamily="49" charset="-128"/>
              </a:rPr>
              <a:t>申し訳ございません。現在食品のみの設置は対応しておりません。</a:t>
            </a:r>
          </a:p>
          <a:p>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ea typeface="HG創英角ｺﾞｼｯｸUB" pitchFamily="49" charset="-128"/>
              </a:rPr>
              <a:t>●最新の商品一覧を教えてください。</a:t>
            </a:r>
          </a:p>
          <a:p>
            <a:r>
              <a:rPr lang="ja-JP" altLang="en-US" sz="1300">
                <a:latin typeface="HGP創英角ｺﾞｼｯｸUB" pitchFamily="50" charset="-128"/>
                <a:ea typeface="HGP創英角ｺﾞｼｯｸUB" pitchFamily="50" charset="-128"/>
              </a:rPr>
              <a:t>＜ </a:t>
            </a:r>
            <a:r>
              <a:rPr lang="en-US" altLang="ja-JP" sz="1300">
                <a:latin typeface="HGP創英角ｺﾞｼｯｸUB" pitchFamily="50" charset="-128"/>
                <a:ea typeface="HGP創英角ｺﾞｼｯｸUB" pitchFamily="50" charset="-128"/>
              </a:rPr>
              <a:t>taoc_info@office-conveni-ta.com </a:t>
            </a:r>
            <a:r>
              <a:rPr lang="ja-JP" altLang="en-US" sz="1300">
                <a:latin typeface="HGP創英角ｺﾞｼｯｸUB" pitchFamily="50" charset="-128"/>
                <a:ea typeface="HGP創英角ｺﾞｼｯｸUB" pitchFamily="50" charset="-128"/>
              </a:rPr>
              <a:t>＞まで</a:t>
            </a:r>
            <a:r>
              <a:rPr lang="ja-JP" altLang="en-US" sz="1300">
                <a:latin typeface="HG創英角ｺﾞｼｯｸUB" pitchFamily="49" charset="-128"/>
                <a:ea typeface="HG創英角ｺﾞｼｯｸUB" pitchFamily="49" charset="-128"/>
              </a:rPr>
              <a:t>お問合せください。</a:t>
            </a:r>
          </a:p>
          <a:p>
            <a:endParaRPr lang="ja-JP" altLang="en-US" sz="1200">
              <a:latin typeface="HG創英角ｺﾞｼｯｸUB" pitchFamily="49" charset="-128"/>
              <a:ea typeface="HG創英角ｺﾞｼｯｸUB" pitchFamily="49" charset="-128"/>
            </a:endParaRPr>
          </a:p>
          <a:p>
            <a:endParaRPr lang="ja-JP" altLang="en-US" sz="1200">
              <a:latin typeface="HG創英角ｺﾞｼｯｸUB" pitchFamily="49" charset="-128"/>
              <a:ea typeface="HG創英角ｺﾞｼｯｸUB" pitchFamily="49" charset="-128"/>
            </a:endParaRPr>
          </a:p>
          <a:p>
            <a:r>
              <a:rPr lang="ja-JP" altLang="en-US" sz="1400">
                <a:solidFill>
                  <a:srgbClr val="0099FF"/>
                </a:solidFill>
                <a:latin typeface="HGP創英角ｺﾞｼｯｸUB" pitchFamily="50" charset="-128"/>
                <a:ea typeface="HGP創英角ｺﾞｼｯｸUB" pitchFamily="50" charset="-128"/>
              </a:rPr>
              <a:t>●予め希望商品を依頼しておけば、その商品を届けてくれますか。 </a:t>
            </a:r>
          </a:p>
          <a:p>
            <a:r>
              <a:rPr lang="ja-JP" altLang="en-US" sz="1300">
                <a:latin typeface="HGP創英角ｺﾞｼｯｸUB" pitchFamily="50" charset="-128"/>
                <a:ea typeface="HGP創英角ｺﾞｼｯｸUB" pitchFamily="50" charset="-128"/>
              </a:rPr>
              <a:t>初回のみオフィスコンビニの基本セットとなります。</a:t>
            </a:r>
          </a:p>
          <a:p>
            <a:r>
              <a:rPr lang="ja-JP" altLang="en-US" sz="1300">
                <a:latin typeface="HGP創英角ｺﾞｼｯｸUB" pitchFamily="50" charset="-128"/>
                <a:ea typeface="HGP創英角ｺﾞｼｯｸUB" pitchFamily="50" charset="-128"/>
              </a:rPr>
              <a:t>二回目以降は消費が多そうなものやご希望の商品になるべく添える形で補充いたします。</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TotalTime>
  <Words>642</Words>
  <Application>Microsoft Office PowerPoint</Application>
  <PresentationFormat>画面に合わせる (4:3)</PresentationFormat>
  <Paragraphs>153</Paragraphs>
  <Slides>10</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10</vt:i4>
      </vt:variant>
    </vt:vector>
  </HeadingPairs>
  <TitlesOfParts>
    <vt:vector size="19" baseType="lpstr">
      <vt:lpstr>Arial</vt:lpstr>
      <vt:lpstr>ＭＳ Ｐゴシック</vt:lpstr>
      <vt:lpstr>ＭＳ Ｐ明朝</vt:lpstr>
      <vt:lpstr>HGP創英ﾌﾟﾚｾﾞﾝｽEB</vt:lpstr>
      <vt:lpstr>HGP創英角ｺﾞｼｯｸUB</vt:lpstr>
      <vt:lpstr>HG創英角ｺﾞｼｯｸUB</vt:lpstr>
      <vt:lpstr>Impact</vt:lpstr>
      <vt:lpstr>デザインの設定</vt:lpstr>
      <vt:lpstr>標準デザイン</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vector>
  </TitlesOfParts>
  <Company>Write 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サービス説明</dc:title>
  <dc:creator>オフィスコンビニ東京青山店</dc:creator>
  <cp:lastModifiedBy>TOYOFUKU</cp:lastModifiedBy>
  <cp:revision>20</cp:revision>
  <dcterms:created xsi:type="dcterms:W3CDTF">2011-09-13T07:31:52Z</dcterms:created>
  <dcterms:modified xsi:type="dcterms:W3CDTF">2012-08-21T08:43:28Z</dcterms:modified>
</cp:coreProperties>
</file>